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83" r:id="rId2"/>
    <p:sldMasterId id="2147483713" r:id="rId3"/>
    <p:sldMasterId id="2147483740" r:id="rId4"/>
  </p:sldMasterIdLst>
  <p:notesMasterIdLst>
    <p:notesMasterId r:id="rId40"/>
  </p:notesMasterIdLst>
  <p:handoutMasterIdLst>
    <p:handoutMasterId r:id="rId41"/>
  </p:handoutMasterIdLst>
  <p:sldIdLst>
    <p:sldId id="341" r:id="rId5"/>
    <p:sldId id="493" r:id="rId6"/>
    <p:sldId id="494" r:id="rId7"/>
    <p:sldId id="495" r:id="rId8"/>
    <p:sldId id="496" r:id="rId9"/>
    <p:sldId id="497" r:id="rId10"/>
    <p:sldId id="492" r:id="rId11"/>
    <p:sldId id="499" r:id="rId12"/>
    <p:sldId id="498" r:id="rId13"/>
    <p:sldId id="501" r:id="rId14"/>
    <p:sldId id="502" r:id="rId15"/>
    <p:sldId id="503" r:id="rId16"/>
    <p:sldId id="504" r:id="rId17"/>
    <p:sldId id="505" r:id="rId18"/>
    <p:sldId id="506" r:id="rId19"/>
    <p:sldId id="507" r:id="rId20"/>
    <p:sldId id="508" r:id="rId21"/>
    <p:sldId id="509" r:id="rId22"/>
    <p:sldId id="511" r:id="rId23"/>
    <p:sldId id="512" r:id="rId24"/>
    <p:sldId id="513" r:id="rId25"/>
    <p:sldId id="514" r:id="rId26"/>
    <p:sldId id="515" r:id="rId27"/>
    <p:sldId id="516" r:id="rId28"/>
    <p:sldId id="517" r:id="rId29"/>
    <p:sldId id="518" r:id="rId30"/>
    <p:sldId id="519" r:id="rId31"/>
    <p:sldId id="520" r:id="rId32"/>
    <p:sldId id="522" r:id="rId33"/>
    <p:sldId id="523" r:id="rId34"/>
    <p:sldId id="524" r:id="rId35"/>
    <p:sldId id="525" r:id="rId36"/>
    <p:sldId id="526" r:id="rId37"/>
    <p:sldId id="528" r:id="rId38"/>
    <p:sldId id="529" r:id="rId39"/>
  </p:sldIdLst>
  <p:sldSz cx="9144000" cy="6858000" type="screen4x3"/>
  <p:notesSz cx="6805613" cy="99393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13"/>
    <a:srgbClr val="84B819"/>
    <a:srgbClr val="3333CC"/>
    <a:srgbClr val="003399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576" autoAdjust="0"/>
  </p:normalViewPr>
  <p:slideViewPr>
    <p:cSldViewPr>
      <p:cViewPr varScale="1">
        <p:scale>
          <a:sx n="108" d="100"/>
          <a:sy n="108" d="100"/>
        </p:scale>
        <p:origin x="196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6"/>
    </p:cViewPr>
  </p:sorterViewPr>
  <p:notesViewPr>
    <p:cSldViewPr>
      <p:cViewPr varScale="1">
        <p:scale>
          <a:sx n="53" d="100"/>
          <a:sy n="53" d="100"/>
        </p:scale>
        <p:origin x="-1926" y="-108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B1042-874E-E940-9D4F-E0246BF87EDA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F9614B4C-8444-FF4F-8682-3F18EDCC0136}">
      <dgm:prSet phldrT="[Text]" custT="1"/>
      <dgm:spPr/>
      <dgm:t>
        <a:bodyPr/>
        <a:lstStyle/>
        <a:p>
          <a:pPr rtl="0"/>
          <a:r>
            <a:rPr lang="en-US" sz="2000" b="1" dirty="0">
              <a:solidFill>
                <a:schemeClr val="tx1"/>
              </a:solidFill>
            </a:rPr>
            <a:t>Mapping</a:t>
          </a:r>
        </a:p>
      </dgm:t>
    </dgm:pt>
    <dgm:pt modelId="{C538887B-AE08-914B-A105-CF8B2C23EC3F}" type="parTrans" cxnId="{CCFE0630-CDF2-8342-A445-79C7E51D47DE}">
      <dgm:prSet/>
      <dgm:spPr/>
      <dgm:t>
        <a:bodyPr/>
        <a:lstStyle/>
        <a:p>
          <a:endParaRPr lang="en-US"/>
        </a:p>
      </dgm:t>
    </dgm:pt>
    <dgm:pt modelId="{1768C2BD-509B-FB4E-94DF-2C2CA1896E78}" type="sibTrans" cxnId="{CCFE0630-CDF2-8342-A445-79C7E51D47DE}">
      <dgm:prSet/>
      <dgm:spPr/>
      <dgm:t>
        <a:bodyPr/>
        <a:lstStyle/>
        <a:p>
          <a:endParaRPr lang="en-US"/>
        </a:p>
      </dgm:t>
    </dgm:pt>
    <dgm:pt modelId="{4792CB22-F124-2544-A54D-358BA7A8A3A2}">
      <dgm:prSet phldrT="[Text]" custT="1"/>
      <dgm:spPr/>
      <dgm:t>
        <a:bodyPr/>
        <a:lstStyle/>
        <a:p>
          <a:pPr rtl="0"/>
          <a:r>
            <a:rPr lang="en-US" sz="2000" b="1" dirty="0">
              <a:solidFill>
                <a:schemeClr val="tx1"/>
              </a:solidFill>
            </a:rPr>
            <a:t>Localization</a:t>
          </a:r>
        </a:p>
      </dgm:t>
    </dgm:pt>
    <dgm:pt modelId="{A2F57A33-1984-8C4E-857A-0775CF0F70EC}" type="parTrans" cxnId="{9986CAD6-5792-ED42-9B38-C39B8C716927}">
      <dgm:prSet/>
      <dgm:spPr/>
      <dgm:t>
        <a:bodyPr/>
        <a:lstStyle/>
        <a:p>
          <a:endParaRPr lang="en-US"/>
        </a:p>
      </dgm:t>
    </dgm:pt>
    <dgm:pt modelId="{C89B450A-210B-BC42-92F4-1ACB9ED58282}" type="sibTrans" cxnId="{9986CAD6-5792-ED42-9B38-C39B8C716927}">
      <dgm:prSet/>
      <dgm:spPr/>
      <dgm:t>
        <a:bodyPr/>
        <a:lstStyle/>
        <a:p>
          <a:endParaRPr lang="en-US"/>
        </a:p>
      </dgm:t>
    </dgm:pt>
    <dgm:pt modelId="{0228FED0-3EBF-7243-B6DD-1F1C9FC2A0CD}">
      <dgm:prSet phldrT="[Text]" custT="1"/>
      <dgm:spPr/>
      <dgm:t>
        <a:bodyPr/>
        <a:lstStyle/>
        <a:p>
          <a:pPr rtl="0"/>
          <a:r>
            <a:rPr lang="en-US" sz="2000" b="1" dirty="0">
              <a:solidFill>
                <a:schemeClr val="tx1"/>
              </a:solidFill>
            </a:rPr>
            <a:t>Path Planning</a:t>
          </a:r>
        </a:p>
      </dgm:t>
    </dgm:pt>
    <dgm:pt modelId="{BA7F8E5E-4C45-4D45-8AFE-5D5575424E77}" type="parTrans" cxnId="{1B36916E-2881-AD48-B209-19633F39EC2D}">
      <dgm:prSet/>
      <dgm:spPr/>
      <dgm:t>
        <a:bodyPr/>
        <a:lstStyle/>
        <a:p>
          <a:endParaRPr lang="en-US"/>
        </a:p>
      </dgm:t>
    </dgm:pt>
    <dgm:pt modelId="{E1A79EEC-79C3-8844-B53E-EFCA39F3C410}" type="sibTrans" cxnId="{1B36916E-2881-AD48-B209-19633F39EC2D}">
      <dgm:prSet/>
      <dgm:spPr/>
      <dgm:t>
        <a:bodyPr/>
        <a:lstStyle/>
        <a:p>
          <a:endParaRPr lang="en-US"/>
        </a:p>
      </dgm:t>
    </dgm:pt>
    <dgm:pt modelId="{46A3A43D-8D41-2B4C-ABB8-69362511A833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Control</a:t>
          </a:r>
        </a:p>
      </dgm:t>
    </dgm:pt>
    <dgm:pt modelId="{C9A19072-1D65-8C44-9FF5-BD53BA1426F5}" type="parTrans" cxnId="{D7074486-93DB-CB4B-BB91-4DBADBA0928A}">
      <dgm:prSet/>
      <dgm:spPr/>
      <dgm:t>
        <a:bodyPr/>
        <a:lstStyle/>
        <a:p>
          <a:endParaRPr lang="en-US"/>
        </a:p>
      </dgm:t>
    </dgm:pt>
    <dgm:pt modelId="{68262868-CD6E-3E43-B534-22E48F405989}" type="sibTrans" cxnId="{D7074486-93DB-CB4B-BB91-4DBADBA0928A}">
      <dgm:prSet/>
      <dgm:spPr/>
      <dgm:t>
        <a:bodyPr/>
        <a:lstStyle/>
        <a:p>
          <a:endParaRPr lang="en-US"/>
        </a:p>
      </dgm:t>
    </dgm:pt>
    <dgm:pt modelId="{6FC18039-1CD2-F542-8D9B-50048B7CB653}" type="pres">
      <dgm:prSet presAssocID="{A61B1042-874E-E940-9D4F-E0246BF87EDA}" presName="linearFlow" presStyleCnt="0">
        <dgm:presLayoutVars>
          <dgm:resizeHandles val="exact"/>
        </dgm:presLayoutVars>
      </dgm:prSet>
      <dgm:spPr/>
    </dgm:pt>
    <dgm:pt modelId="{71ECB392-1A6E-3A4E-9871-43D69FE9F622}" type="pres">
      <dgm:prSet presAssocID="{F9614B4C-8444-FF4F-8682-3F18EDCC0136}" presName="node" presStyleLbl="node1" presStyleIdx="0" presStyleCnt="4">
        <dgm:presLayoutVars>
          <dgm:bulletEnabled val="1"/>
        </dgm:presLayoutVars>
      </dgm:prSet>
      <dgm:spPr/>
    </dgm:pt>
    <dgm:pt modelId="{49ECE302-A452-5349-AB74-50D63796AED0}" type="pres">
      <dgm:prSet presAssocID="{1768C2BD-509B-FB4E-94DF-2C2CA1896E78}" presName="sibTrans" presStyleLbl="sibTrans2D1" presStyleIdx="0" presStyleCnt="3"/>
      <dgm:spPr/>
    </dgm:pt>
    <dgm:pt modelId="{02B4F147-425C-2244-B741-3C3F79ACDFA8}" type="pres">
      <dgm:prSet presAssocID="{1768C2BD-509B-FB4E-94DF-2C2CA1896E78}" presName="connectorText" presStyleLbl="sibTrans2D1" presStyleIdx="0" presStyleCnt="3"/>
      <dgm:spPr/>
    </dgm:pt>
    <dgm:pt modelId="{ECFDCD7A-E26A-5D4F-9AC4-AA075EBD1DA0}" type="pres">
      <dgm:prSet presAssocID="{4792CB22-F124-2544-A54D-358BA7A8A3A2}" presName="node" presStyleLbl="node1" presStyleIdx="1" presStyleCnt="4">
        <dgm:presLayoutVars>
          <dgm:bulletEnabled val="1"/>
        </dgm:presLayoutVars>
      </dgm:prSet>
      <dgm:spPr/>
    </dgm:pt>
    <dgm:pt modelId="{E8F27DD2-A0CD-7041-989C-D0596E2ABEF2}" type="pres">
      <dgm:prSet presAssocID="{C89B450A-210B-BC42-92F4-1ACB9ED58282}" presName="sibTrans" presStyleLbl="sibTrans2D1" presStyleIdx="1" presStyleCnt="3"/>
      <dgm:spPr/>
    </dgm:pt>
    <dgm:pt modelId="{5D535F86-B543-B341-AD26-DE98DD1F329B}" type="pres">
      <dgm:prSet presAssocID="{C89B450A-210B-BC42-92F4-1ACB9ED58282}" presName="connectorText" presStyleLbl="sibTrans2D1" presStyleIdx="1" presStyleCnt="3"/>
      <dgm:spPr/>
    </dgm:pt>
    <dgm:pt modelId="{1F70F29A-FC30-FF44-ADAB-947E1C2C32A1}" type="pres">
      <dgm:prSet presAssocID="{0228FED0-3EBF-7243-B6DD-1F1C9FC2A0CD}" presName="node" presStyleLbl="node1" presStyleIdx="2" presStyleCnt="4">
        <dgm:presLayoutVars>
          <dgm:bulletEnabled val="1"/>
        </dgm:presLayoutVars>
      </dgm:prSet>
      <dgm:spPr/>
    </dgm:pt>
    <dgm:pt modelId="{68FD668B-4099-8748-B281-1BC7A1A8A8D4}" type="pres">
      <dgm:prSet presAssocID="{E1A79EEC-79C3-8844-B53E-EFCA39F3C410}" presName="sibTrans" presStyleLbl="sibTrans2D1" presStyleIdx="2" presStyleCnt="3"/>
      <dgm:spPr/>
    </dgm:pt>
    <dgm:pt modelId="{81FCBFB8-51CB-814A-9581-A113A2BAE734}" type="pres">
      <dgm:prSet presAssocID="{E1A79EEC-79C3-8844-B53E-EFCA39F3C410}" presName="connectorText" presStyleLbl="sibTrans2D1" presStyleIdx="2" presStyleCnt="3"/>
      <dgm:spPr/>
    </dgm:pt>
    <dgm:pt modelId="{A05EFC9D-96D0-0A4B-AAAB-93183F29B587}" type="pres">
      <dgm:prSet presAssocID="{46A3A43D-8D41-2B4C-ABB8-69362511A833}" presName="node" presStyleLbl="node1" presStyleIdx="3" presStyleCnt="4">
        <dgm:presLayoutVars>
          <dgm:bulletEnabled val="1"/>
        </dgm:presLayoutVars>
      </dgm:prSet>
      <dgm:spPr/>
    </dgm:pt>
  </dgm:ptLst>
  <dgm:cxnLst>
    <dgm:cxn modelId="{A5C0FFCB-5A55-7E42-B0D0-4352F3C3C044}" type="presOf" srcId="{4792CB22-F124-2544-A54D-358BA7A8A3A2}" destId="{ECFDCD7A-E26A-5D4F-9AC4-AA075EBD1DA0}" srcOrd="0" destOrd="0" presId="urn:microsoft.com/office/officeart/2005/8/layout/process2"/>
    <dgm:cxn modelId="{CE715D3B-A918-2542-A950-0854A74594C3}" type="presOf" srcId="{F9614B4C-8444-FF4F-8682-3F18EDCC0136}" destId="{71ECB392-1A6E-3A4E-9871-43D69FE9F622}" srcOrd="0" destOrd="0" presId="urn:microsoft.com/office/officeart/2005/8/layout/process2"/>
    <dgm:cxn modelId="{A091395D-2C41-5D4D-9852-8C9AA29E64F7}" type="presOf" srcId="{E1A79EEC-79C3-8844-B53E-EFCA39F3C410}" destId="{68FD668B-4099-8748-B281-1BC7A1A8A8D4}" srcOrd="0" destOrd="0" presId="urn:microsoft.com/office/officeart/2005/8/layout/process2"/>
    <dgm:cxn modelId="{084D0B34-483D-E044-90FD-232C3E7AE809}" type="presOf" srcId="{46A3A43D-8D41-2B4C-ABB8-69362511A833}" destId="{A05EFC9D-96D0-0A4B-AAAB-93183F29B587}" srcOrd="0" destOrd="0" presId="urn:microsoft.com/office/officeart/2005/8/layout/process2"/>
    <dgm:cxn modelId="{B73F9FD6-C6DC-A04E-BE29-0286C54265BD}" type="presOf" srcId="{1768C2BD-509B-FB4E-94DF-2C2CA1896E78}" destId="{49ECE302-A452-5349-AB74-50D63796AED0}" srcOrd="0" destOrd="0" presId="urn:microsoft.com/office/officeart/2005/8/layout/process2"/>
    <dgm:cxn modelId="{1B953A8D-6B3D-0840-9BD4-A5458936B621}" type="presOf" srcId="{0228FED0-3EBF-7243-B6DD-1F1C9FC2A0CD}" destId="{1F70F29A-FC30-FF44-ADAB-947E1C2C32A1}" srcOrd="0" destOrd="0" presId="urn:microsoft.com/office/officeart/2005/8/layout/process2"/>
    <dgm:cxn modelId="{217159B6-D0BE-C840-BD15-0B05384B2B30}" type="presOf" srcId="{1768C2BD-509B-FB4E-94DF-2C2CA1896E78}" destId="{02B4F147-425C-2244-B741-3C3F79ACDFA8}" srcOrd="1" destOrd="0" presId="urn:microsoft.com/office/officeart/2005/8/layout/process2"/>
    <dgm:cxn modelId="{CCFE0630-CDF2-8342-A445-79C7E51D47DE}" srcId="{A61B1042-874E-E940-9D4F-E0246BF87EDA}" destId="{F9614B4C-8444-FF4F-8682-3F18EDCC0136}" srcOrd="0" destOrd="0" parTransId="{C538887B-AE08-914B-A105-CF8B2C23EC3F}" sibTransId="{1768C2BD-509B-FB4E-94DF-2C2CA1896E78}"/>
    <dgm:cxn modelId="{9986CAD6-5792-ED42-9B38-C39B8C716927}" srcId="{A61B1042-874E-E940-9D4F-E0246BF87EDA}" destId="{4792CB22-F124-2544-A54D-358BA7A8A3A2}" srcOrd="1" destOrd="0" parTransId="{A2F57A33-1984-8C4E-857A-0775CF0F70EC}" sibTransId="{C89B450A-210B-BC42-92F4-1ACB9ED58282}"/>
    <dgm:cxn modelId="{D7074486-93DB-CB4B-BB91-4DBADBA0928A}" srcId="{A61B1042-874E-E940-9D4F-E0246BF87EDA}" destId="{46A3A43D-8D41-2B4C-ABB8-69362511A833}" srcOrd="3" destOrd="0" parTransId="{C9A19072-1D65-8C44-9FF5-BD53BA1426F5}" sibTransId="{68262868-CD6E-3E43-B534-22E48F405989}"/>
    <dgm:cxn modelId="{E819B0A1-68AA-0E4C-B63D-7707B9370F10}" type="presOf" srcId="{E1A79EEC-79C3-8844-B53E-EFCA39F3C410}" destId="{81FCBFB8-51CB-814A-9581-A113A2BAE734}" srcOrd="1" destOrd="0" presId="urn:microsoft.com/office/officeart/2005/8/layout/process2"/>
    <dgm:cxn modelId="{AEFABF76-0843-C849-B622-D4EA1548740A}" type="presOf" srcId="{C89B450A-210B-BC42-92F4-1ACB9ED58282}" destId="{E8F27DD2-A0CD-7041-989C-D0596E2ABEF2}" srcOrd="0" destOrd="0" presId="urn:microsoft.com/office/officeart/2005/8/layout/process2"/>
    <dgm:cxn modelId="{1B36916E-2881-AD48-B209-19633F39EC2D}" srcId="{A61B1042-874E-E940-9D4F-E0246BF87EDA}" destId="{0228FED0-3EBF-7243-B6DD-1F1C9FC2A0CD}" srcOrd="2" destOrd="0" parTransId="{BA7F8E5E-4C45-4D45-8AFE-5D5575424E77}" sibTransId="{E1A79EEC-79C3-8844-B53E-EFCA39F3C410}"/>
    <dgm:cxn modelId="{E0572BBF-B83B-6D49-812B-AC51FBD80946}" type="presOf" srcId="{A61B1042-874E-E940-9D4F-E0246BF87EDA}" destId="{6FC18039-1CD2-F542-8D9B-50048B7CB653}" srcOrd="0" destOrd="0" presId="urn:microsoft.com/office/officeart/2005/8/layout/process2"/>
    <dgm:cxn modelId="{CEBF8418-AA69-C849-BC0C-693761B72838}" type="presOf" srcId="{C89B450A-210B-BC42-92F4-1ACB9ED58282}" destId="{5D535F86-B543-B341-AD26-DE98DD1F329B}" srcOrd="1" destOrd="0" presId="urn:microsoft.com/office/officeart/2005/8/layout/process2"/>
    <dgm:cxn modelId="{4218BA21-F05E-0940-8CC6-30D084827864}" type="presParOf" srcId="{6FC18039-1CD2-F542-8D9B-50048B7CB653}" destId="{71ECB392-1A6E-3A4E-9871-43D69FE9F622}" srcOrd="0" destOrd="0" presId="urn:microsoft.com/office/officeart/2005/8/layout/process2"/>
    <dgm:cxn modelId="{EB1177B5-28D6-1747-84ED-7591802D59AD}" type="presParOf" srcId="{6FC18039-1CD2-F542-8D9B-50048B7CB653}" destId="{49ECE302-A452-5349-AB74-50D63796AED0}" srcOrd="1" destOrd="0" presId="urn:microsoft.com/office/officeart/2005/8/layout/process2"/>
    <dgm:cxn modelId="{68420A54-AC67-3D48-9766-A861E742A414}" type="presParOf" srcId="{49ECE302-A452-5349-AB74-50D63796AED0}" destId="{02B4F147-425C-2244-B741-3C3F79ACDFA8}" srcOrd="0" destOrd="0" presId="urn:microsoft.com/office/officeart/2005/8/layout/process2"/>
    <dgm:cxn modelId="{684D34D5-1028-5C41-8B8A-EE097A1DF884}" type="presParOf" srcId="{6FC18039-1CD2-F542-8D9B-50048B7CB653}" destId="{ECFDCD7A-E26A-5D4F-9AC4-AA075EBD1DA0}" srcOrd="2" destOrd="0" presId="urn:microsoft.com/office/officeart/2005/8/layout/process2"/>
    <dgm:cxn modelId="{9DAEF3CE-A4E5-EB4E-B82A-5D5BBEAC04AF}" type="presParOf" srcId="{6FC18039-1CD2-F542-8D9B-50048B7CB653}" destId="{E8F27DD2-A0CD-7041-989C-D0596E2ABEF2}" srcOrd="3" destOrd="0" presId="urn:microsoft.com/office/officeart/2005/8/layout/process2"/>
    <dgm:cxn modelId="{D058DF2F-A37C-674F-9914-B0121F505D07}" type="presParOf" srcId="{E8F27DD2-A0CD-7041-989C-D0596E2ABEF2}" destId="{5D535F86-B543-B341-AD26-DE98DD1F329B}" srcOrd="0" destOrd="0" presId="urn:microsoft.com/office/officeart/2005/8/layout/process2"/>
    <dgm:cxn modelId="{43ED15B7-BD60-DD4A-813D-004EB4C5BC07}" type="presParOf" srcId="{6FC18039-1CD2-F542-8D9B-50048B7CB653}" destId="{1F70F29A-FC30-FF44-ADAB-947E1C2C32A1}" srcOrd="4" destOrd="0" presId="urn:microsoft.com/office/officeart/2005/8/layout/process2"/>
    <dgm:cxn modelId="{5C21C5CA-D699-494E-B490-B8A2C918F4A7}" type="presParOf" srcId="{6FC18039-1CD2-F542-8D9B-50048B7CB653}" destId="{68FD668B-4099-8748-B281-1BC7A1A8A8D4}" srcOrd="5" destOrd="0" presId="urn:microsoft.com/office/officeart/2005/8/layout/process2"/>
    <dgm:cxn modelId="{96080D6A-B837-2542-981E-F5B8C9CFFEDD}" type="presParOf" srcId="{68FD668B-4099-8748-B281-1BC7A1A8A8D4}" destId="{81FCBFB8-51CB-814A-9581-A113A2BAE734}" srcOrd="0" destOrd="0" presId="urn:microsoft.com/office/officeart/2005/8/layout/process2"/>
    <dgm:cxn modelId="{5C6AE422-AD8B-2143-A221-CA961CCA0196}" type="presParOf" srcId="{6FC18039-1CD2-F542-8D9B-50048B7CB653}" destId="{A05EFC9D-96D0-0A4B-AAAB-93183F29B58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CB392-1A6E-3A4E-9871-43D69FE9F622}">
      <dsp:nvSpPr>
        <dsp:cNvPr id="0" name=""/>
        <dsp:cNvSpPr/>
      </dsp:nvSpPr>
      <dsp:spPr>
        <a:xfrm>
          <a:off x="497794" y="2286"/>
          <a:ext cx="1706608" cy="850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Mapping</a:t>
          </a:r>
        </a:p>
      </dsp:txBody>
      <dsp:txXfrm>
        <a:off x="522709" y="27201"/>
        <a:ext cx="1656778" cy="800815"/>
      </dsp:txXfrm>
    </dsp:sp>
    <dsp:sp modelId="{49ECE302-A452-5349-AB74-50D63796AED0}">
      <dsp:nvSpPr>
        <dsp:cNvPr id="0" name=""/>
        <dsp:cNvSpPr/>
      </dsp:nvSpPr>
      <dsp:spPr>
        <a:xfrm rot="5400000">
          <a:off x="1191602" y="874198"/>
          <a:ext cx="318992" cy="382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236261" y="906097"/>
        <a:ext cx="229674" cy="223294"/>
      </dsp:txXfrm>
    </dsp:sp>
    <dsp:sp modelId="{ECFDCD7A-E26A-5D4F-9AC4-AA075EBD1DA0}">
      <dsp:nvSpPr>
        <dsp:cNvPr id="0" name=""/>
        <dsp:cNvSpPr/>
      </dsp:nvSpPr>
      <dsp:spPr>
        <a:xfrm>
          <a:off x="497794" y="1278255"/>
          <a:ext cx="1706608" cy="850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Localization</a:t>
          </a:r>
        </a:p>
      </dsp:txBody>
      <dsp:txXfrm>
        <a:off x="522709" y="1303170"/>
        <a:ext cx="1656778" cy="800815"/>
      </dsp:txXfrm>
    </dsp:sp>
    <dsp:sp modelId="{E8F27DD2-A0CD-7041-989C-D0596E2ABEF2}">
      <dsp:nvSpPr>
        <dsp:cNvPr id="0" name=""/>
        <dsp:cNvSpPr/>
      </dsp:nvSpPr>
      <dsp:spPr>
        <a:xfrm rot="5400000">
          <a:off x="1191602" y="2150167"/>
          <a:ext cx="318992" cy="382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236261" y="2182066"/>
        <a:ext cx="229674" cy="223294"/>
      </dsp:txXfrm>
    </dsp:sp>
    <dsp:sp modelId="{1F70F29A-FC30-FF44-ADAB-947E1C2C32A1}">
      <dsp:nvSpPr>
        <dsp:cNvPr id="0" name=""/>
        <dsp:cNvSpPr/>
      </dsp:nvSpPr>
      <dsp:spPr>
        <a:xfrm>
          <a:off x="497794" y="2554223"/>
          <a:ext cx="1706608" cy="850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Path Planning</a:t>
          </a:r>
        </a:p>
      </dsp:txBody>
      <dsp:txXfrm>
        <a:off x="522709" y="2579138"/>
        <a:ext cx="1656778" cy="800815"/>
      </dsp:txXfrm>
    </dsp:sp>
    <dsp:sp modelId="{68FD668B-4099-8748-B281-1BC7A1A8A8D4}">
      <dsp:nvSpPr>
        <dsp:cNvPr id="0" name=""/>
        <dsp:cNvSpPr/>
      </dsp:nvSpPr>
      <dsp:spPr>
        <a:xfrm rot="5400000">
          <a:off x="1191602" y="3426135"/>
          <a:ext cx="318992" cy="382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236261" y="3458034"/>
        <a:ext cx="229674" cy="223294"/>
      </dsp:txXfrm>
    </dsp:sp>
    <dsp:sp modelId="{A05EFC9D-96D0-0A4B-AAAB-93183F29B587}">
      <dsp:nvSpPr>
        <dsp:cNvPr id="0" name=""/>
        <dsp:cNvSpPr/>
      </dsp:nvSpPr>
      <dsp:spPr>
        <a:xfrm>
          <a:off x="497794" y="3830192"/>
          <a:ext cx="1706608" cy="850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Control</a:t>
          </a:r>
        </a:p>
      </dsp:txBody>
      <dsp:txXfrm>
        <a:off x="522709" y="3855107"/>
        <a:ext cx="1656778" cy="800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AFE497-C4FC-47FD-8802-75B18ED2E0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050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046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E06EEF-A813-4258-8D90-730451BC02C3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392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1268413"/>
            <a:ext cx="8153400" cy="48275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56356" name="Rectangle 4"/>
          <p:cNvSpPr>
            <a:spLocks noChangeArrowheads="1"/>
          </p:cNvSpPr>
          <p:nvPr userDrawn="1"/>
        </p:nvSpPr>
        <p:spPr bwMode="auto">
          <a:xfrm>
            <a:off x="3635375" y="3778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500">
                <a:latin typeface="Arial Narrow" pitchFamily="34" charset="0"/>
                <a:ea typeface="ヒラギノ角ゴ Pro W3" pitchFamily="96" charset="-128"/>
              </a:rPr>
              <a:t>Department of Biochemical and Chemical Engineering</a:t>
            </a:r>
          </a:p>
          <a:p>
            <a:pPr algn="r" eaLnBrk="0" hangingPunct="0"/>
            <a:r>
              <a:rPr lang="nl-NL" sz="1500">
                <a:latin typeface="Arial Narrow" pitchFamily="34" charset="0"/>
                <a:ea typeface="ヒラギノ角ゴ Pro W3" pitchFamily="96" charset="-128"/>
              </a:rPr>
              <a:t>Process Dynamics and Operations Group (DYN)</a:t>
            </a:r>
          </a:p>
        </p:txBody>
      </p:sp>
      <p:sp>
        <p:nvSpPr>
          <p:cNvPr id="356357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2540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6358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2540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56359" name="Picture 7" descr="LogoNe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5075" y="6329363"/>
            <a:ext cx="1217613" cy="381000"/>
          </a:xfrm>
          <a:prstGeom prst="rect">
            <a:avLst/>
          </a:prstGeom>
          <a:noFill/>
        </p:spPr>
      </p:pic>
      <p:pic>
        <p:nvPicPr>
          <p:cNvPr id="356360" name="Picture 8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</p:spPr>
      </p:pic>
      <p:sp>
        <p:nvSpPr>
          <p:cNvPr id="356361" name="Rectangle 9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10001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6362" name="Rectangle 10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6363" name="Rectangle 11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6D6B9C-09A3-465A-8DC4-E5CFC515E23E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9238" y="65088"/>
            <a:ext cx="2033587" cy="59594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6888" y="65088"/>
            <a:ext cx="5949950" cy="595947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7B50E9-A7FA-4446-B6D3-1241092C17A5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96888" y="134143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38675" y="134143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38675" y="375920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>
            <a:lvl1pPr>
              <a:defRPr/>
            </a:lvl1pPr>
          </a:lstStyle>
          <a:p>
            <a:fld id="{C622FA9B-AC1D-40BB-8D6F-EEEC4D92B0F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96888" y="1341438"/>
            <a:ext cx="3989387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96888" y="3759200"/>
            <a:ext cx="3989387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38675" y="134143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>
            <a:lvl1pPr>
              <a:defRPr/>
            </a:lvl1pPr>
          </a:lstStyle>
          <a:p>
            <a:fld id="{DFC1829C-96AC-4F0E-8221-30F1167F9B0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39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2012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971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43F4F-0B41-4131-A46E-A1510AD2E2AB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422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B406F6-66AC-4339-B9F8-563064CB0A9D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1757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4B80C9-3075-49F5-B3B5-CD775BA0425F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6513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D602B-0FC1-4203-BC5C-68EFC0EFC6F6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539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778B5-AEBB-4975-AF49-E50F38197455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163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94FBF6-B6D4-4A60-89A2-A8869DBF6FA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5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fld id="{38E889B3-F878-483D-ACF8-BCB1D7DBCD2A}" type="datetime1">
              <a:rPr lang="de-DE" sz="1400" smtClean="0"/>
              <a:t>16.04.2018</a:t>
            </a:fld>
            <a:endParaRPr lang="de-DE" sz="1400" dirty="0"/>
          </a:p>
          <a:p>
            <a:pPr algn="ctr"/>
            <a:r>
              <a:rPr lang="de-DE" sz="1400" dirty="0"/>
              <a:t>Week 1 </a:t>
            </a:r>
            <a:r>
              <a:rPr lang="de-DE" sz="1400" baseline="0" dirty="0"/>
              <a:t>PG</a:t>
            </a:r>
            <a:r>
              <a:rPr lang="de-DE" sz="1400" dirty="0"/>
              <a:t>SS18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7C7860-F314-477E-98DF-9F00888A8477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9104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DD9D95-89A2-4AFF-9994-8E3E3F2F2D0B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78238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D809EE-F083-4DCE-8573-3D99CA5E315C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2703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C696FF-31B7-40D2-AC06-E3354FC9452B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76742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ED308-8E8C-49C5-AF20-19EC0CF46B2E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4891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A3A2DA-25B4-4C94-B12D-BCCFB5A90228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4284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55045-6C4E-483A-B89C-F85CBE944168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2225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9" name="Picture 29" descr="IMG_0436"/>
          <p:cNvPicPr>
            <a:picLocks noChangeAspect="1" noChangeArrowheads="1"/>
          </p:cNvPicPr>
          <p:nvPr/>
        </p:nvPicPr>
        <p:blipFill>
          <a:blip r:embed="rId2" cstate="print"/>
          <a:srcRect l="29036" t="27394" r="22707" b="46948"/>
          <a:stretch>
            <a:fillRect/>
          </a:stretch>
        </p:blipFill>
        <p:spPr bwMode="auto">
          <a:xfrm>
            <a:off x="0" y="2708275"/>
            <a:ext cx="9144000" cy="3240088"/>
          </a:xfrm>
          <a:prstGeom prst="rect">
            <a:avLst/>
          </a:prstGeom>
          <a:noFill/>
        </p:spPr>
      </p:pic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0" y="2709863"/>
            <a:ext cx="2519363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51" name="Rectangle 31"/>
          <p:cNvSpPr>
            <a:spLocks noChangeArrowheads="1"/>
          </p:cNvSpPr>
          <p:nvPr/>
        </p:nvSpPr>
        <p:spPr bwMode="auto">
          <a:xfrm>
            <a:off x="6624638" y="2709863"/>
            <a:ext cx="2519362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250825" y="1125538"/>
            <a:ext cx="8618538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50825" y="2205038"/>
            <a:ext cx="8618538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250825" y="1103313"/>
            <a:ext cx="8642350" cy="1049337"/>
          </a:xfrm>
          <a:ln w="9525"/>
        </p:spPr>
        <p:txBody>
          <a:bodyPr/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5147" name="Picture 27" descr="tud_logo_rgb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6474"/>
          <a:stretch>
            <a:fillRect/>
          </a:stretch>
        </p:blipFill>
        <p:spPr bwMode="auto">
          <a:xfrm>
            <a:off x="365125" y="263525"/>
            <a:ext cx="738188" cy="519113"/>
          </a:xfrm>
          <a:prstGeom prst="rect">
            <a:avLst/>
          </a:prstGeom>
          <a:noFill/>
        </p:spPr>
      </p:pic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1108075" y="341313"/>
            <a:ext cx="3121025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technische universität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dortmund</a:t>
            </a:r>
          </a:p>
        </p:txBody>
      </p:sp>
      <p:sp>
        <p:nvSpPr>
          <p:cNvPr id="5156" name="Rectangle 36"/>
          <p:cNvSpPr>
            <a:spLocks noChangeArrowheads="1"/>
          </p:cNvSpPr>
          <p:nvPr userDrawn="1"/>
        </p:nvSpPr>
        <p:spPr bwMode="auto">
          <a:xfrm>
            <a:off x="6548438" y="333375"/>
            <a:ext cx="22733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Fakultät Bio- und</a:t>
            </a:r>
          </a:p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Chemieingenieurwesen</a:t>
            </a:r>
          </a:p>
        </p:txBody>
      </p:sp>
      <p:pic>
        <p:nvPicPr>
          <p:cNvPr id="5157" name="Picture 37" descr="bci_logo_rgb_neu_03_300dpi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8013" y="295275"/>
            <a:ext cx="852487" cy="51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134034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82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2012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941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43F4F-0B41-4131-A46E-A1510AD2E2AB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182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9DAE4-6FBC-465A-B818-67E8198F695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B406F6-66AC-4339-B9F8-563064CB0A9D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9310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4B80C9-3075-49F5-B3B5-CD775BA0425F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4331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D602B-0FC1-4203-BC5C-68EFC0EFC6F6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4631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778B5-AEBB-4975-AF49-E50F38197455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5807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7C7860-F314-477E-98DF-9F00888A8477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37218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DD9D95-89A2-4AFF-9994-8E3E3F2F2D0B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3917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D809EE-F083-4DCE-8573-3D99CA5E315C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642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C696FF-31B7-40D2-AC06-E3354FC9452B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162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ED308-8E8C-49C5-AF20-19EC0CF46B2E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5098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A3A2DA-25B4-4C94-B12D-BCCFB5A90228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635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6888" y="134143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4143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D1B366-F530-4A44-8C05-ACC7AE231DAC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55045-6C4E-483A-B89C-F85CBE944168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24800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02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‹Nr.›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74509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88587925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70470741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59434443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7128403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84534469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4991433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170366644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86787494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06A15A-2298-412D-A261-EBA464ACE60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150059427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75864987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85951766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80842920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9" name="Picture 29" descr="IMG_0436"/>
          <p:cNvPicPr>
            <a:picLocks noChangeAspect="1" noChangeArrowheads="1"/>
          </p:cNvPicPr>
          <p:nvPr/>
        </p:nvPicPr>
        <p:blipFill>
          <a:blip r:embed="rId2" cstate="print"/>
          <a:srcRect l="29036" t="27394" r="22707" b="46948"/>
          <a:stretch>
            <a:fillRect/>
          </a:stretch>
        </p:blipFill>
        <p:spPr bwMode="auto">
          <a:xfrm>
            <a:off x="0" y="2708275"/>
            <a:ext cx="9144000" cy="3240088"/>
          </a:xfrm>
          <a:prstGeom prst="rect">
            <a:avLst/>
          </a:prstGeom>
          <a:noFill/>
        </p:spPr>
      </p:pic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0" y="2709863"/>
            <a:ext cx="2519363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51" name="Rectangle 31"/>
          <p:cNvSpPr>
            <a:spLocks noChangeArrowheads="1"/>
          </p:cNvSpPr>
          <p:nvPr/>
        </p:nvSpPr>
        <p:spPr bwMode="auto">
          <a:xfrm>
            <a:off x="6624638" y="2709863"/>
            <a:ext cx="2519362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250825" y="1125538"/>
            <a:ext cx="8618538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50825" y="2205038"/>
            <a:ext cx="8618538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250825" y="1103313"/>
            <a:ext cx="8642350" cy="1049337"/>
          </a:xfrm>
          <a:ln w="9525"/>
        </p:spPr>
        <p:txBody>
          <a:bodyPr/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5147" name="Picture 27" descr="tud_logo_rgb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6474"/>
          <a:stretch>
            <a:fillRect/>
          </a:stretch>
        </p:blipFill>
        <p:spPr bwMode="auto">
          <a:xfrm>
            <a:off x="365125" y="263525"/>
            <a:ext cx="738188" cy="519113"/>
          </a:xfrm>
          <a:prstGeom prst="rect">
            <a:avLst/>
          </a:prstGeom>
          <a:noFill/>
        </p:spPr>
      </p:pic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1108075" y="341313"/>
            <a:ext cx="3121025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technische universität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dortmund</a:t>
            </a:r>
          </a:p>
        </p:txBody>
      </p:sp>
      <p:sp>
        <p:nvSpPr>
          <p:cNvPr id="5156" name="Rectangle 36"/>
          <p:cNvSpPr>
            <a:spLocks noChangeArrowheads="1"/>
          </p:cNvSpPr>
          <p:nvPr userDrawn="1"/>
        </p:nvSpPr>
        <p:spPr bwMode="auto">
          <a:xfrm>
            <a:off x="6548438" y="333375"/>
            <a:ext cx="22733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Fakultät Bio- und</a:t>
            </a:r>
          </a:p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Chemieingenieurwesen</a:t>
            </a:r>
          </a:p>
        </p:txBody>
      </p:sp>
      <p:pic>
        <p:nvPicPr>
          <p:cNvPr id="5157" name="Picture 37" descr="bci_logo_rgb_neu_03_300dpi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8013" y="295275"/>
            <a:ext cx="852487" cy="51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33249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87DE47-2155-4DB6-A5BE-90CB4FDDCDA4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4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05.10.2017</a:t>
            </a:r>
          </a:p>
          <a:p>
            <a:pPr algn="ctr"/>
            <a:r>
              <a:rPr lang="de-DE" sz="1400" dirty="0"/>
              <a:t>PG SS18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98E41-6D78-40CF-A040-F391F707D8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05.10.2017</a:t>
            </a:r>
          </a:p>
          <a:p>
            <a:pPr algn="ctr"/>
            <a:r>
              <a:rPr lang="de-DE" sz="1400" dirty="0"/>
              <a:t>PG </a:t>
            </a:r>
            <a:r>
              <a:rPr lang="de-DE" sz="1400" dirty="0" err="1"/>
              <a:t>pitch</a:t>
            </a:r>
            <a:r>
              <a:rPr lang="de-DE" sz="1400" baseline="0" dirty="0"/>
              <a:t> SS18</a:t>
            </a:r>
            <a:endParaRPr lang="de-DE" sz="1400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2B2013-4B8A-4C84-8F39-86F087A772AF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8C84C7-C334-47AA-9AA3-CE3A26227E01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553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6888" y="134143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29263" y="6289675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fld id="{02407EDF-419E-4903-9517-B33BC032365E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355335" name="Picture 7" descr="LogoNeu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80313" y="6173788"/>
            <a:ext cx="1217612" cy="381000"/>
          </a:xfrm>
          <a:prstGeom prst="rect">
            <a:avLst/>
          </a:prstGeom>
          <a:noFill/>
        </p:spPr>
      </p:pic>
      <p:sp>
        <p:nvSpPr>
          <p:cNvPr id="355336" name="Line 8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Line 9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5338" name="Rectangle 10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55340" name="Picture 12" descr="tud_logo_rgb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3213" y="6254750"/>
            <a:ext cx="2879725" cy="463550"/>
          </a:xfrm>
          <a:prstGeom prst="rect">
            <a:avLst/>
          </a:prstGeom>
          <a:noFill/>
        </p:spPr>
      </p:pic>
      <p:sp>
        <p:nvSpPr>
          <p:cNvPr id="355341" name="Text Box 13"/>
          <p:cNvSpPr txBox="1">
            <a:spLocks noChangeArrowheads="1"/>
          </p:cNvSpPr>
          <p:nvPr userDrawn="1"/>
        </p:nvSpPr>
        <p:spPr bwMode="auto">
          <a:xfrm>
            <a:off x="7488238" y="64928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  <a:ea typeface="ヒラギノ角ゴ Pro W3" pitchFamily="96" charset="-128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amics</a:t>
            </a:r>
          </a:p>
          <a:p>
            <a:pPr eaLnBrk="0" hangingPunct="0">
              <a:lnSpc>
                <a:spcPct val="90000"/>
              </a:lnSpc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and Operations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ransition spd="med"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C655EF4-2644-4A99-92F8-561ECBEA6BD6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2012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76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transition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C655EF4-2644-4A99-92F8-561ECBEA6BD6}" type="slidenum">
              <a:rPr 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2015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5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42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2016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733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</p:sldLayoutIdLst>
  <p:transition/>
  <p:hf sldNum="0" hd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dt" sz="half" idx="4294967295"/>
          </p:nvPr>
        </p:nvSpPr>
        <p:spPr>
          <a:xfrm>
            <a:off x="3203848" y="6237312"/>
            <a:ext cx="2657475" cy="257175"/>
          </a:xfrm>
        </p:spPr>
        <p:txBody>
          <a:bodyPr/>
          <a:lstStyle/>
          <a:p>
            <a:pPr algn="ctr"/>
            <a:fld id="{BF3D2351-FEA2-4F7A-BF5D-A8BF2E53D066}" type="datetime1">
              <a:rPr lang="de-DE" sz="1400" smtClean="0"/>
              <a:t>16.04.2018</a:t>
            </a:fld>
            <a:endParaRPr lang="de-DE" sz="1400" dirty="0"/>
          </a:p>
          <a:p>
            <a:pPr algn="ctr"/>
            <a:r>
              <a:rPr lang="de-DE" sz="1400" dirty="0" err="1"/>
              <a:t>Week</a:t>
            </a:r>
            <a:r>
              <a:rPr lang="de-DE" sz="1400" dirty="0"/>
              <a:t> 4 PGSS18</a:t>
            </a:r>
          </a:p>
        </p:txBody>
      </p:sp>
      <p:sp>
        <p:nvSpPr>
          <p:cNvPr id="2" name="Rectangle 1"/>
          <p:cNvSpPr/>
          <p:nvPr/>
        </p:nvSpPr>
        <p:spPr>
          <a:xfrm>
            <a:off x="5004048" y="2636912"/>
            <a:ext cx="3888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Project group SS18</a:t>
            </a:r>
          </a:p>
          <a:p>
            <a:pPr algn="ctr"/>
            <a:r>
              <a:rPr lang="en-US" sz="2200" b="1" dirty="0">
                <a:solidFill>
                  <a:srgbClr val="FF9B13"/>
                </a:solidFill>
                <a:latin typeface="+mj-lt"/>
              </a:rPr>
              <a:t>Development of local positioning system for a pipe-less plant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00680"/>
            <a:ext cx="4800534" cy="3600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7742AA-5E24-2D47-B1B7-96149229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2663F4-66D5-4948-BD66-5291A21419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3989387" cy="37639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2C83-30E8-644F-B497-1578E3EE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D7F2B1-7B79-7C40-AC35-7ADDCF482A4C}"/>
              </a:ext>
            </a:extLst>
          </p:cNvPr>
          <p:cNvSpPr/>
          <p:nvPr/>
        </p:nvSpPr>
        <p:spPr>
          <a:xfrm>
            <a:off x="4067944" y="2564904"/>
            <a:ext cx="3888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Mobile Robot Localization based on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5536723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7742AA-5E24-2D47-B1B7-96149229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Theoretical</a:t>
            </a:r>
            <a:r>
              <a:rPr lang="de-DE" dirty="0"/>
              <a:t>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2C83-30E8-644F-B497-1578E3EE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4B58A2-4F35-9244-8CE9-195A0B894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88" y="1341438"/>
            <a:ext cx="8131175" cy="4683125"/>
          </a:xfrm>
        </p:spPr>
        <p:txBody>
          <a:bodyPr wrap="square" rIns="108000">
            <a:scene3d>
              <a:camera prst="orthographicFront"/>
              <a:lightRig rig="threePt" dir="t"/>
            </a:scene3d>
            <a:sp3d contourW="12700">
              <a:contourClr>
                <a:schemeClr val="tx1"/>
              </a:contourClr>
            </a:sp3d>
          </a:bodyPr>
          <a:lstStyle/>
          <a:p>
            <a:r>
              <a:rPr lang="en-US" dirty="0"/>
              <a:t>Estimation of the robot position in the indoor environment based using on-board sensors, namely a webcam and IMU.</a:t>
            </a:r>
          </a:p>
          <a:p>
            <a:r>
              <a:rPr lang="en-US" dirty="0"/>
              <a:t>Based on </a:t>
            </a:r>
            <a:r>
              <a:rPr lang="de-DE" dirty="0" err="1"/>
              <a:t>Ceiling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</a:p>
          <a:p>
            <a:r>
              <a:rPr lang="en-US" dirty="0"/>
              <a:t>Markov Localization</a:t>
            </a:r>
          </a:p>
        </p:txBody>
      </p:sp>
    </p:spTree>
    <p:extLst>
      <p:ext uri="{BB962C8B-B14F-4D97-AF65-F5344CB8AC3E}">
        <p14:creationId xmlns:p14="http://schemas.microsoft.com/office/powerpoint/2010/main" val="8841394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B1DF-A6B2-D540-A1A4-A2122DD8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ED481-510E-A04F-A490-65F0CDF9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B366-F530-4A44-8C05-ACC7AE231DA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D7BC36-5C71-ED47-A1D8-4D6CA312D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88" y="1341438"/>
            <a:ext cx="8131175" cy="4683125"/>
          </a:xfrm>
        </p:spPr>
        <p:txBody>
          <a:bodyPr wrap="square" rIns="108000">
            <a:scene3d>
              <a:camera prst="orthographicFront"/>
              <a:lightRig rig="threePt" dir="t"/>
            </a:scene3d>
            <a:sp3d contourW="12700">
              <a:contourClr>
                <a:schemeClr val="tx1"/>
              </a:contourClr>
            </a:sp3d>
          </a:bodyPr>
          <a:lstStyle/>
          <a:p>
            <a:pPr marL="0" indent="0">
              <a:buNone/>
            </a:pPr>
            <a:r>
              <a:rPr lang="en-US" dirty="0"/>
              <a:t>Involves 2 steps:</a:t>
            </a:r>
          </a:p>
          <a:p>
            <a:r>
              <a:rPr lang="en-US" b="1" dirty="0"/>
              <a:t>Prediction Step </a:t>
            </a:r>
            <a:r>
              <a:rPr lang="en-US" dirty="0"/>
              <a:t>: </a:t>
            </a:r>
            <a:r>
              <a:rPr lang="de-DE" dirty="0" err="1"/>
              <a:t>combines</a:t>
            </a:r>
            <a:r>
              <a:rPr lang="de-DE" dirty="0"/>
              <a:t> IMU (</a:t>
            </a:r>
            <a:r>
              <a:rPr lang="de-DE" dirty="0" err="1"/>
              <a:t>Inertial</a:t>
            </a:r>
            <a:r>
              <a:rPr lang="de-DE" dirty="0"/>
              <a:t> Measurement Unit)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attitude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endParaRPr lang="de-DE" dirty="0"/>
          </a:p>
          <a:p>
            <a:r>
              <a:rPr lang="de-DE" b="1" dirty="0"/>
              <a:t>Update </a:t>
            </a:r>
            <a:r>
              <a:rPr lang="de-DE" b="1" dirty="0" err="1"/>
              <a:t>Step</a:t>
            </a:r>
            <a:r>
              <a:rPr lang="de-DE" b="1" dirty="0"/>
              <a:t> </a:t>
            </a:r>
            <a:r>
              <a:rPr lang="de-DE" dirty="0"/>
              <a:t>: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visible</a:t>
            </a:r>
            <a:r>
              <a:rPr lang="de-DE" dirty="0"/>
              <a:t> </a:t>
            </a:r>
            <a:r>
              <a:rPr lang="de-DE" dirty="0" err="1"/>
              <a:t>ceiling</a:t>
            </a:r>
            <a:r>
              <a:rPr lang="de-DE" dirty="0"/>
              <a:t> </a:t>
            </a:r>
            <a:r>
              <a:rPr lang="de-DE" dirty="0" err="1"/>
              <a:t>lights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3452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BD0F-15AE-3C46-9161-651CE833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95E69-92CE-1C44-89C3-6CBD4279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B366-F530-4A44-8C05-ACC7AE231DAC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D64F88-22B4-F84B-A3A2-6108BBA669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980728"/>
            <a:ext cx="4430390" cy="3926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39CAA-9625-8841-ADCB-3206B5963146}"/>
              </a:ext>
            </a:extLst>
          </p:cNvPr>
          <p:cNvSpPr txBox="1"/>
          <p:nvPr/>
        </p:nvSpPr>
        <p:spPr>
          <a:xfrm>
            <a:off x="521494" y="4906827"/>
            <a:ext cx="454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200" dirty="0" err="1">
                <a:latin typeface="+mn-lt"/>
              </a:rPr>
              <a:t>Sum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probabilities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during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convergence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shows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preliminary</a:t>
            </a:r>
            <a:endParaRPr lang="de-DE" sz="1200" dirty="0">
              <a:latin typeface="+mn-lt"/>
            </a:endParaRPr>
          </a:p>
          <a:p>
            <a:pPr algn="just"/>
            <a:r>
              <a:rPr lang="de-DE" sz="1200" dirty="0" err="1">
                <a:latin typeface="+mn-lt"/>
              </a:rPr>
              <a:t>estimates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and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final </a:t>
            </a:r>
            <a:r>
              <a:rPr lang="de-DE" sz="1200" dirty="0" err="1">
                <a:latin typeface="+mn-lt"/>
              </a:rPr>
              <a:t>covered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path.Blue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and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black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areas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have</a:t>
            </a:r>
            <a:endParaRPr lang="de-DE" sz="1200" dirty="0">
              <a:latin typeface="+mn-lt"/>
            </a:endParaRPr>
          </a:p>
          <a:p>
            <a:pPr algn="just"/>
            <a:r>
              <a:rPr lang="de-DE" sz="1200" dirty="0" err="1">
                <a:latin typeface="+mn-lt"/>
              </a:rPr>
              <a:t>lower</a:t>
            </a:r>
            <a:r>
              <a:rPr lang="de-DE" sz="1200" dirty="0">
                <a:latin typeface="+mn-lt"/>
              </a:rPr>
              <a:t> belief </a:t>
            </a:r>
            <a:r>
              <a:rPr lang="de-DE" sz="1200" dirty="0" err="1">
                <a:latin typeface="+mn-lt"/>
              </a:rPr>
              <a:t>and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green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and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yellow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areas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have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higher</a:t>
            </a:r>
            <a:r>
              <a:rPr lang="de-DE" sz="1200" dirty="0">
                <a:latin typeface="+mn-lt"/>
              </a:rPr>
              <a:t> belief.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9F72127-ABE6-3A4A-83CA-236DF8FBF0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56646" y="980728"/>
                <a:ext cx="3935834" cy="46837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108000" bIns="45720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/>
                  </a:contourClr>
                </a:sp3d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7313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84B819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0C0C0"/>
                  </a:buClr>
                  <a:buChar char="-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0C0C0"/>
                  </a:buClr>
                  <a:buChar char="-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0C0C0"/>
                  </a:buClr>
                  <a:buChar char="-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0C0C0"/>
                  </a:buClr>
                  <a:buChar char="-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0C0C0"/>
                  </a:buClr>
                  <a:buChar char="-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0C0C0"/>
                  </a:buClr>
                  <a:buChar char="-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0C0C0"/>
                  </a:buClr>
                  <a:buChar char="-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endParaRPr lang="en-US" kern="0" dirty="0"/>
              </a:p>
              <a:p>
                <a:r>
                  <a:rPr lang="de-DE" sz="1800" dirty="0"/>
                  <a:t>The </a:t>
                </a:r>
                <a:r>
                  <a:rPr lang="de-DE" sz="1800" dirty="0" err="1"/>
                  <a:t>Markov</a:t>
                </a:r>
                <a:r>
                  <a:rPr lang="de-DE" sz="1800" dirty="0"/>
                  <a:t> </a:t>
                </a:r>
                <a:r>
                  <a:rPr lang="de-DE" sz="1800" dirty="0" err="1"/>
                  <a:t>Localization</a:t>
                </a:r>
                <a:r>
                  <a:rPr lang="de-DE" sz="1800" dirty="0"/>
                  <a:t> (ML) </a:t>
                </a:r>
                <a:r>
                  <a:rPr lang="de-DE" sz="1800" dirty="0" err="1"/>
                  <a:t>algorithm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used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estimate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belief </a:t>
                </a:r>
                <a:r>
                  <a:rPr lang="de-DE" sz="1800" dirty="0" err="1"/>
                  <a:t>grid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robot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position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inside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environment</a:t>
                </a:r>
                <a:r>
                  <a:rPr lang="de-DE" sz="1800" dirty="0"/>
                  <a:t>.</a:t>
                </a:r>
              </a:p>
              <a:p>
                <a:r>
                  <a:rPr lang="de-DE" sz="1800" kern="0" dirty="0"/>
                  <a:t>Belief </a:t>
                </a:r>
                <a:r>
                  <a:rPr lang="de-DE" sz="1800" kern="0" dirty="0" err="1"/>
                  <a:t>Grid</a:t>
                </a:r>
                <a:r>
                  <a:rPr lang="de-DE" sz="1800" kern="0" dirty="0"/>
                  <a:t>:</a:t>
                </a:r>
                <a:endParaRPr lang="de-DE" sz="1800" b="0" kern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𝐵𝑒𝑙</m:t>
                      </m:r>
                      <m:d>
                        <m:d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𝑃𝑟𝑒𝑑𝑖𝑐𝑡</m:t>
                      </m:r>
                      <m:d>
                        <m:d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8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kern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b="0" i="1" kern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de-DE" sz="1800" kern="0" dirty="0"/>
                            <m:t>,</m:t>
                          </m:r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 kern="0">
                          <a:latin typeface="Cambria Math" panose="02040503050406030204" pitchFamily="18" charset="0"/>
                        </a:rPr>
                        <m:t>𝐶𝑜𝑟𝑟𝑒𝑐𝑡</m:t>
                      </m:r>
                      <m:d>
                        <m:d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b="0" kern="0" dirty="0"/>
              </a:p>
              <a:p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𝑃𝑟𝑒𝑑𝑖𝑐𝑡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de-DE" sz="1800" kern="0" dirty="0"/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800" i="1" kern="0">
                        <a:latin typeface="Cambria Math" panose="02040503050406030204" pitchFamily="18" charset="0"/>
                      </a:rPr>
                      <m:t>𝐵𝑒𝑙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de-DE" sz="1800" kern="0" dirty="0"/>
              </a:p>
              <a:p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𝐶𝑜𝑟𝑟𝑒𝑐𝑡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kern="0" dirty="0"/>
              </a:p>
              <a:p>
                <a:pPr marL="0" indent="0">
                  <a:buNone/>
                </a:pPr>
                <a:endParaRPr lang="de-DE" sz="1800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9F72127-ABE6-3A4A-83CA-236DF8FBF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6646" y="980728"/>
                <a:ext cx="3935834" cy="4683795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1089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7742AA-5E24-2D47-B1B7-96149229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2CE1BC-ECDF-BB48-B4E6-188676E267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r="8221" b="15909"/>
          <a:stretch/>
        </p:blipFill>
        <p:spPr>
          <a:xfrm>
            <a:off x="880684" y="1484785"/>
            <a:ext cx="3389897" cy="316835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2D2744-DA38-4D40-B68B-57E9DE98C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8" b="12818"/>
          <a:stretch/>
        </p:blipFill>
        <p:spPr>
          <a:xfrm>
            <a:off x="4800055" y="1124744"/>
            <a:ext cx="3744416" cy="35283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2C83-30E8-644F-B497-1578E3EE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47AF98-D4AE-514B-A14A-DF5DED493C6B}"/>
              </a:ext>
            </a:extLst>
          </p:cNvPr>
          <p:cNvSpPr txBox="1"/>
          <p:nvPr/>
        </p:nvSpPr>
        <p:spPr>
          <a:xfrm>
            <a:off x="893235" y="4928618"/>
            <a:ext cx="2592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+mn-lt"/>
              </a:rPr>
              <a:t>Fig.2 </a:t>
            </a:r>
            <a:r>
              <a:rPr lang="de-DE" sz="1100" dirty="0" err="1">
                <a:latin typeface="+mn-lt"/>
              </a:rPr>
              <a:t>Ceiling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with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periodic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patterns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of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lamps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acting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as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landmarks</a:t>
            </a:r>
            <a:r>
              <a:rPr lang="de-DE" sz="1100" dirty="0">
                <a:latin typeface="+mn-lt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59FF8-4753-0D43-B62A-A91D97A3305E}"/>
              </a:ext>
            </a:extLst>
          </p:cNvPr>
          <p:cNvSpPr txBox="1"/>
          <p:nvPr/>
        </p:nvSpPr>
        <p:spPr>
          <a:xfrm>
            <a:off x="5652120" y="4840226"/>
            <a:ext cx="3041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latin typeface="+mn-lt"/>
              </a:rPr>
              <a:t>Fig.3 </a:t>
            </a:r>
            <a:r>
              <a:rPr lang="de-DE" sz="1100" dirty="0" err="1">
                <a:latin typeface="+mn-lt"/>
              </a:rPr>
              <a:t>Two</a:t>
            </a:r>
            <a:r>
              <a:rPr lang="de-DE" sz="1100" dirty="0">
                <a:latin typeface="+mn-lt"/>
              </a:rPr>
              <a:t> different </a:t>
            </a:r>
            <a:r>
              <a:rPr lang="de-DE" sz="1100" dirty="0" err="1">
                <a:latin typeface="+mn-lt"/>
              </a:rPr>
              <a:t>paths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used</a:t>
            </a:r>
            <a:r>
              <a:rPr lang="de-DE" sz="1100" dirty="0">
                <a:latin typeface="+mn-lt"/>
              </a:rPr>
              <a:t> in </a:t>
            </a:r>
            <a:r>
              <a:rPr lang="de-DE" sz="1100" dirty="0" err="1">
                <a:latin typeface="+mn-lt"/>
              </a:rPr>
              <a:t>experiment</a:t>
            </a:r>
            <a:r>
              <a:rPr lang="de-DE" sz="1100" dirty="0">
                <a:latin typeface="+mn-lt"/>
              </a:rPr>
              <a:t>. </a:t>
            </a:r>
          </a:p>
          <a:p>
            <a:r>
              <a:rPr lang="de-DE" sz="1100" dirty="0" err="1">
                <a:latin typeface="+mn-lt"/>
              </a:rPr>
              <a:t>Trajectory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as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black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crosses</a:t>
            </a:r>
            <a:r>
              <a:rPr lang="de-DE" sz="1100" dirty="0">
                <a:latin typeface="+mn-lt"/>
              </a:rPr>
              <a:t> </a:t>
            </a:r>
          </a:p>
          <a:p>
            <a:r>
              <a:rPr lang="de-DE" sz="1100" dirty="0" err="1">
                <a:latin typeface="+mn-lt"/>
              </a:rPr>
              <a:t>and</a:t>
            </a:r>
            <a:r>
              <a:rPr lang="de-DE" sz="1100" dirty="0">
                <a:latin typeface="+mn-lt"/>
              </a:rPr>
              <a:t> </a:t>
            </a:r>
          </a:p>
          <a:p>
            <a:r>
              <a:rPr lang="de-DE" sz="1100" dirty="0" err="1">
                <a:latin typeface="+mn-lt"/>
              </a:rPr>
              <a:t>landmarks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as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white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crosses</a:t>
            </a:r>
            <a:endParaRPr lang="de-DE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05349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C397-312E-0843-8BFE-C3E7EC63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B36893-4952-1041-819D-FAD45A4D57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03" y="3309134"/>
            <a:ext cx="2564134" cy="252028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BA9A8-56B9-3C45-9A0B-474B2224C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B366-F530-4A44-8C05-ACC7AE231DAC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6" name="Picture 4" descr="Bildergebnis für QR">
            <a:extLst>
              <a:ext uri="{FF2B5EF4-FFF2-40B4-BE49-F238E27FC236}">
                <a16:creationId xmlns:a16="http://schemas.microsoft.com/office/drawing/2014/main" id="{92FCABD3-08BB-564A-AB30-AC3ACECD0D5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99" y="3320725"/>
            <a:ext cx="2418928" cy="24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91AD8-BF2F-5746-A812-B5A066E31C2F}"/>
              </a:ext>
            </a:extLst>
          </p:cNvPr>
          <p:cNvSpPr txBox="1"/>
          <p:nvPr/>
        </p:nvSpPr>
        <p:spPr>
          <a:xfrm>
            <a:off x="1235621" y="1062365"/>
            <a:ext cx="6703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de-DE" dirty="0" err="1"/>
              <a:t>Using</a:t>
            </a:r>
            <a:r>
              <a:rPr lang="de-DE" dirty="0"/>
              <a:t> QR </a:t>
            </a:r>
            <a:r>
              <a:rPr lang="de-DE" dirty="0" err="1"/>
              <a:t>codes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Patterns on </a:t>
            </a:r>
            <a:r>
              <a:rPr lang="de-DE" dirty="0" err="1"/>
              <a:t>ceilings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Guidance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Landmarks!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de-DE" dirty="0" err="1"/>
              <a:t>Opting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AGV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LED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overcome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drawback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50088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47C3-1EDE-AF4E-A3DA-12A41380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4A4CB-E773-D345-8BF5-295A8424B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888" y="1341439"/>
            <a:ext cx="7963544" cy="1151457"/>
          </a:xfrm>
        </p:spPr>
        <p:txBody>
          <a:bodyPr/>
          <a:lstStyle/>
          <a:p>
            <a:r>
              <a:rPr lang="de-DE" dirty="0" err="1"/>
              <a:t>Placing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IMU(optional,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) on </a:t>
            </a:r>
            <a:r>
              <a:rPr lang="de-DE" dirty="0" err="1"/>
              <a:t>the</a:t>
            </a:r>
            <a:r>
              <a:rPr lang="de-DE" dirty="0"/>
              <a:t> AGV </a:t>
            </a:r>
            <a:r>
              <a:rPr lang="de-DE" dirty="0" err="1"/>
              <a:t>itself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D407C-C45F-3740-B975-74CFC11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B366-F530-4A44-8C05-ACC7AE231DAC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A55C25-3D14-934A-A4DC-49E9E429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420888"/>
            <a:ext cx="4773786" cy="34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99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9706-C32B-2245-8F8D-6CFA6BB6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13BE5-05CB-0543-B5BB-8FA34FEBE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888" y="1341439"/>
            <a:ext cx="8135937" cy="417579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Advantages:</a:t>
            </a:r>
          </a:p>
          <a:p>
            <a:r>
              <a:rPr lang="de-DE" sz="2000" dirty="0"/>
              <a:t>The </a:t>
            </a:r>
            <a:r>
              <a:rPr lang="de-DE" sz="2000" dirty="0" err="1"/>
              <a:t>ceiling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usually</a:t>
            </a:r>
            <a:r>
              <a:rPr lang="de-DE" sz="2000" dirty="0"/>
              <a:t> immune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changes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reference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implement</a:t>
            </a:r>
            <a:r>
              <a:rPr lang="de-DE" sz="2000" dirty="0"/>
              <a:t> </a:t>
            </a:r>
            <a:r>
              <a:rPr lang="de-DE" sz="2000" dirty="0" err="1"/>
              <a:t>landmarks</a:t>
            </a:r>
            <a:endParaRPr lang="de-DE" sz="2000" dirty="0"/>
          </a:p>
          <a:p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fish</a:t>
            </a:r>
            <a:r>
              <a:rPr lang="de-DE" sz="2000" dirty="0"/>
              <a:t> </a:t>
            </a:r>
            <a:r>
              <a:rPr lang="de-DE" sz="2000" dirty="0" err="1"/>
              <a:t>eye</a:t>
            </a:r>
            <a:r>
              <a:rPr lang="de-DE" sz="2000" dirty="0"/>
              <a:t> </a:t>
            </a:r>
            <a:r>
              <a:rPr lang="de-DE" sz="2000" dirty="0" err="1"/>
              <a:t>problem</a:t>
            </a:r>
            <a:r>
              <a:rPr lang="de-DE" sz="2000" dirty="0"/>
              <a:t>. </a:t>
            </a:r>
          </a:p>
          <a:p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r>
              <a:rPr lang="de-DE" dirty="0" err="1"/>
              <a:t>Disadvantages</a:t>
            </a:r>
            <a:r>
              <a:rPr lang="de-DE" dirty="0"/>
              <a:t>:</a:t>
            </a:r>
          </a:p>
          <a:p>
            <a:r>
              <a:rPr lang="de-DE" sz="2000" dirty="0" err="1"/>
              <a:t>Complex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cost</a:t>
            </a:r>
            <a:r>
              <a:rPr lang="de-DE" sz="2000" dirty="0"/>
              <a:t> intensive.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5C1C6-01E5-5F41-B5D0-B33D1C5F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B366-F530-4A44-8C05-ACC7AE231DA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3139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6BE2-B38A-A54E-A7F2-0E5FC3AB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F401-A102-3A46-AA04-84F10B910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888" y="1341439"/>
            <a:ext cx="8251576" cy="4607842"/>
          </a:xfrm>
        </p:spPr>
        <p:txBody>
          <a:bodyPr/>
          <a:lstStyle/>
          <a:p>
            <a:r>
              <a:rPr lang="de-DE" sz="1800" dirty="0" err="1"/>
              <a:t>Shih,C</a:t>
            </a:r>
            <a:r>
              <a:rPr lang="de-DE" sz="1800" dirty="0"/>
              <a:t>.-L.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Ku</a:t>
            </a:r>
            <a:r>
              <a:rPr lang="de-DE" sz="1800" dirty="0"/>
              <a:t>, Y.-T. (2016) </a:t>
            </a:r>
            <a:r>
              <a:rPr lang="de-DE" sz="1800" b="1" i="1" dirty="0"/>
              <a:t>Image-</a:t>
            </a:r>
            <a:r>
              <a:rPr lang="de-DE" sz="1800" b="1" i="1" dirty="0" err="1"/>
              <a:t>Based</a:t>
            </a:r>
            <a:r>
              <a:rPr lang="de-DE" sz="1800" b="1" i="1" dirty="0"/>
              <a:t> Mobile Robot </a:t>
            </a:r>
            <a:r>
              <a:rPr lang="de-DE" sz="1800" b="1" i="1" dirty="0" err="1"/>
              <a:t>Guidance</a:t>
            </a:r>
            <a:r>
              <a:rPr lang="de-DE" sz="1800" b="1" i="1" dirty="0"/>
              <a:t> System </a:t>
            </a:r>
            <a:r>
              <a:rPr lang="de-DE" sz="1800" b="1" i="1" dirty="0" err="1"/>
              <a:t>by</a:t>
            </a:r>
            <a:r>
              <a:rPr lang="de-DE" sz="1800" b="1" i="1" dirty="0"/>
              <a:t> </a:t>
            </a:r>
            <a:r>
              <a:rPr lang="de-DE" sz="1800" b="1" i="1" dirty="0" err="1"/>
              <a:t>Using</a:t>
            </a:r>
            <a:r>
              <a:rPr lang="de-DE" sz="1800" b="1" i="1" dirty="0"/>
              <a:t> </a:t>
            </a:r>
            <a:r>
              <a:rPr lang="de-DE" sz="1800" b="1" i="1" dirty="0" err="1"/>
              <a:t>Artificial</a:t>
            </a:r>
            <a:r>
              <a:rPr lang="de-DE" sz="1800" b="1" i="1" dirty="0"/>
              <a:t> </a:t>
            </a:r>
            <a:r>
              <a:rPr lang="de-DE" sz="1800" b="1" i="1" dirty="0" err="1"/>
              <a:t>Ceiling</a:t>
            </a:r>
            <a:r>
              <a:rPr lang="de-DE" sz="1800" b="1" i="1" dirty="0"/>
              <a:t> Landmarks</a:t>
            </a:r>
            <a:r>
              <a:rPr lang="de-DE" sz="1800" dirty="0"/>
              <a:t>. Journal </a:t>
            </a:r>
            <a:r>
              <a:rPr lang="de-DE" sz="1800" dirty="0" err="1"/>
              <a:t>of</a:t>
            </a:r>
            <a:r>
              <a:rPr lang="de-DE" sz="1800" dirty="0"/>
              <a:t> Computer </a:t>
            </a:r>
            <a:r>
              <a:rPr lang="de-DE" sz="1800" dirty="0" err="1"/>
              <a:t>and</a:t>
            </a:r>
            <a:r>
              <a:rPr lang="de-DE" sz="1800" dirty="0"/>
              <a:t> Communications,4, 1-14. </a:t>
            </a:r>
          </a:p>
          <a:p>
            <a:pPr marL="0" indent="0">
              <a:buNone/>
            </a:pPr>
            <a:r>
              <a:rPr lang="de-DE" sz="1800" dirty="0"/>
              <a:t>      http://</a:t>
            </a:r>
            <a:r>
              <a:rPr lang="de-DE" sz="1800" dirty="0" err="1"/>
              <a:t>dx.doi.org</a:t>
            </a:r>
            <a:r>
              <a:rPr lang="de-DE" sz="1800" dirty="0"/>
              <a:t>/10.4236/jcc.2016.411001</a:t>
            </a:r>
          </a:p>
          <a:p>
            <a:r>
              <a:rPr lang="de-DE" sz="1800" b="1" i="1" dirty="0"/>
              <a:t>Mobile </a:t>
            </a:r>
            <a:r>
              <a:rPr lang="de-DE" sz="1800" b="1" i="1" dirty="0" err="1"/>
              <a:t>robot</a:t>
            </a:r>
            <a:r>
              <a:rPr lang="de-DE" sz="1800" b="1" i="1" dirty="0"/>
              <a:t> </a:t>
            </a:r>
            <a:r>
              <a:rPr lang="de-DE" sz="1800" b="1" i="1" dirty="0" err="1"/>
              <a:t>localisation</a:t>
            </a:r>
            <a:r>
              <a:rPr lang="de-DE" sz="1800" b="1" i="1" dirty="0"/>
              <a:t> </a:t>
            </a:r>
            <a:r>
              <a:rPr lang="de-DE" sz="1800" b="1" i="1" dirty="0" err="1"/>
              <a:t>for</a:t>
            </a:r>
            <a:r>
              <a:rPr lang="de-DE" sz="1800" b="1" i="1" dirty="0"/>
              <a:t> </a:t>
            </a:r>
            <a:r>
              <a:rPr lang="de-DE" sz="1800" b="1" i="1" dirty="0" err="1"/>
              <a:t>indoor</a:t>
            </a:r>
            <a:r>
              <a:rPr lang="de-DE" sz="1800" b="1" i="1" dirty="0"/>
              <a:t> </a:t>
            </a:r>
            <a:r>
              <a:rPr lang="de-DE" sz="1800" b="1" i="1" dirty="0" err="1"/>
              <a:t>environments</a:t>
            </a:r>
            <a:r>
              <a:rPr lang="de-DE" sz="1800" b="1" i="1" dirty="0"/>
              <a:t> </a:t>
            </a:r>
            <a:r>
              <a:rPr lang="de-DE" sz="1800" b="1" i="1" dirty="0" err="1"/>
              <a:t>based</a:t>
            </a:r>
            <a:r>
              <a:rPr lang="de-DE" sz="1800" b="1" i="1" dirty="0"/>
              <a:t> on </a:t>
            </a:r>
            <a:r>
              <a:rPr lang="de-DE" sz="1800" b="1" i="1" dirty="0" err="1"/>
              <a:t>ceiling</a:t>
            </a:r>
            <a:r>
              <a:rPr lang="de-DE" sz="1800" b="1" i="1" dirty="0"/>
              <a:t> </a:t>
            </a:r>
            <a:r>
              <a:rPr lang="de-DE" sz="1800" b="1" i="1" dirty="0" err="1"/>
              <a:t>pattern</a:t>
            </a:r>
            <a:r>
              <a:rPr lang="de-DE" sz="1800" b="1" i="1" dirty="0"/>
              <a:t> </a:t>
            </a:r>
            <a:r>
              <a:rPr lang="de-DE" sz="1800" b="1" i="1" dirty="0" err="1"/>
              <a:t>recognition</a:t>
            </a:r>
            <a:r>
              <a:rPr lang="de-DE" sz="1800" b="1" i="1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Francisco Dias, Hanna </a:t>
            </a:r>
            <a:r>
              <a:rPr lang="de-DE" sz="1800" dirty="0" err="1"/>
              <a:t>Scha</a:t>
            </a:r>
            <a:r>
              <a:rPr lang="de-DE" sz="1800" dirty="0"/>
              <a:t> ̈</a:t>
            </a:r>
            <a:r>
              <a:rPr lang="de-DE" sz="1800" dirty="0" err="1"/>
              <a:t>fer</a:t>
            </a:r>
            <a:r>
              <a:rPr lang="de-DE" sz="1800" dirty="0"/>
              <a:t>, Leonardo Natal, Carlos </a:t>
            </a:r>
            <a:r>
              <a:rPr lang="de-DE" sz="1800" dirty="0" err="1"/>
              <a:t>Cardeira</a:t>
            </a:r>
            <a:r>
              <a:rPr lang="de-DE" sz="1800" dirty="0"/>
              <a:t> IDMEC/LAETA, </a:t>
            </a:r>
            <a:r>
              <a:rPr lang="de-DE" sz="1800" dirty="0" err="1"/>
              <a:t>Instituto</a:t>
            </a:r>
            <a:r>
              <a:rPr lang="de-DE" sz="1800" dirty="0"/>
              <a:t> Superior </a:t>
            </a:r>
            <a:r>
              <a:rPr lang="de-DE" sz="1800" dirty="0" err="1"/>
              <a:t>Tecnico</a:t>
            </a:r>
            <a:r>
              <a:rPr lang="de-DE" sz="1800" dirty="0"/>
              <a:t>, </a:t>
            </a:r>
            <a:r>
              <a:rPr lang="de-DE" sz="1800" dirty="0" err="1"/>
              <a:t>Universidade</a:t>
            </a:r>
            <a:r>
              <a:rPr lang="de-DE" sz="1800" dirty="0"/>
              <a:t> de Lisboa1049-001 Lisboa, Portugal</a:t>
            </a:r>
            <a:br>
              <a:rPr lang="de-DE" sz="1800" dirty="0"/>
            </a:br>
            <a:endParaRPr lang="de-DE" sz="12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F70AF-41BF-EF4F-B573-6CC8A5E6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B366-F530-4A44-8C05-ACC7AE231DA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51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888" y="1087438"/>
            <a:ext cx="8131175" cy="4683125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GB" sz="3600" b="1" u="sng" dirty="0"/>
              <a:t>RFID Indoor Positioning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95266" name="Picture 2" descr="Bildergebnis fÃ¼r rf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466" y="2023542"/>
            <a:ext cx="3580018" cy="356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878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since last meeting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Research about different Tracking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94721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Background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Radio-frequency identification</a:t>
            </a:r>
          </a:p>
          <a:p>
            <a:r>
              <a:rPr lang="en-GB" dirty="0"/>
              <a:t>Uses radio waves to transmit the identity and localization</a:t>
            </a:r>
          </a:p>
          <a:p>
            <a:r>
              <a:rPr lang="en-GB" dirty="0"/>
              <a:t>Three systems: passive, semi-passive and active</a:t>
            </a:r>
          </a:p>
          <a:p>
            <a:r>
              <a:rPr lang="en-GB" dirty="0"/>
              <a:t>Contains tags, one or multiple reader and a host PC</a:t>
            </a:r>
          </a:p>
          <a:p>
            <a:r>
              <a:rPr lang="en-GB" dirty="0"/>
              <a:t>Passive: The tag gets energy from the field (reader)</a:t>
            </a:r>
          </a:p>
          <a:p>
            <a:r>
              <a:rPr lang="en-GB" dirty="0"/>
              <a:t>Relation between signal strength and distance between tag and reader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007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Background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Passive 				Active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Power for the passive tag is provided by the reader</a:t>
            </a:r>
          </a:p>
          <a:p>
            <a:r>
              <a:rPr lang="en-GB" dirty="0"/>
              <a:t>Active systems can simultaneously read several tags and its reading range is longer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B2D5BF-E339-4099-8B73-420CA97B3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2" t="20586" r="33463" b="30390"/>
          <a:stretch/>
        </p:blipFill>
        <p:spPr>
          <a:xfrm>
            <a:off x="827584" y="1988840"/>
            <a:ext cx="3600400" cy="20324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2ACB9F-AA0D-44F8-92C3-254E92CEA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0" t="30391" r="35825" b="20586"/>
          <a:stretch/>
        </p:blipFill>
        <p:spPr>
          <a:xfrm>
            <a:off x="4815526" y="1988840"/>
            <a:ext cx="2903549" cy="20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106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our project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System 1				System 2</a:t>
            </a:r>
          </a:p>
          <a:p>
            <a:pPr marL="0" indent="0">
              <a:buNone/>
            </a:pPr>
            <a:r>
              <a:rPr lang="en-GB" dirty="0"/>
              <a:t>3 reader				1 reader at robot</a:t>
            </a:r>
          </a:p>
          <a:p>
            <a:pPr marL="0" indent="0">
              <a:buNone/>
            </a:pPr>
            <a:r>
              <a:rPr lang="en-GB" dirty="0"/>
              <a:t>1 active tag at robot			many passive tags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1145DE2-A3B5-4B6D-8212-F9B07BF72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t="20586" r="33462" b="14849"/>
          <a:stretch/>
        </p:blipFill>
        <p:spPr>
          <a:xfrm>
            <a:off x="3347864" y="833437"/>
            <a:ext cx="1722305" cy="1936381"/>
          </a:xfrm>
          <a:prstGeom prst="rect">
            <a:avLst/>
          </a:prstGeom>
        </p:spPr>
      </p:pic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0104171C-5762-4F45-8284-3AD1F5394681}"/>
              </a:ext>
            </a:extLst>
          </p:cNvPr>
          <p:cNvGrpSpPr/>
          <p:nvPr/>
        </p:nvGrpSpPr>
        <p:grpSpPr>
          <a:xfrm>
            <a:off x="4997737" y="2852936"/>
            <a:ext cx="3621732" cy="3008338"/>
            <a:chOff x="4997737" y="2852936"/>
            <a:chExt cx="3621732" cy="300833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C90B783-B4BE-41EC-971E-CACF22F39532}"/>
                </a:ext>
              </a:extLst>
            </p:cNvPr>
            <p:cNvSpPr/>
            <p:nvPr/>
          </p:nvSpPr>
          <p:spPr>
            <a:xfrm>
              <a:off x="4997737" y="2852936"/>
              <a:ext cx="3621732" cy="3008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aute 15">
              <a:extLst>
                <a:ext uri="{FF2B5EF4-FFF2-40B4-BE49-F238E27FC236}">
                  <a16:creationId xmlns:a16="http://schemas.microsoft.com/office/drawing/2014/main" id="{8839C865-BDCB-4D14-8790-D280FC6CDC28}"/>
                </a:ext>
              </a:extLst>
            </p:cNvPr>
            <p:cNvSpPr/>
            <p:nvPr/>
          </p:nvSpPr>
          <p:spPr>
            <a:xfrm>
              <a:off x="5017989" y="2852936"/>
              <a:ext cx="3601480" cy="3008338"/>
            </a:xfrm>
            <a:prstGeom prst="diamon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3CAA82A-2BEE-4BFD-B16E-50C011AAD481}"/>
                </a:ext>
              </a:extLst>
            </p:cNvPr>
            <p:cNvGrpSpPr/>
            <p:nvPr/>
          </p:nvGrpSpPr>
          <p:grpSpPr>
            <a:xfrm>
              <a:off x="5378029" y="3211588"/>
              <a:ext cx="219584" cy="2466129"/>
              <a:chOff x="5309679" y="3211588"/>
              <a:chExt cx="219584" cy="2466129"/>
            </a:xfrm>
          </p:grpSpPr>
          <p:sp>
            <p:nvSpPr>
              <p:cNvPr id="21" name="Sechseck 20">
                <a:extLst>
                  <a:ext uri="{FF2B5EF4-FFF2-40B4-BE49-F238E27FC236}">
                    <a16:creationId xmlns:a16="http://schemas.microsoft.com/office/drawing/2014/main" id="{FC24ADA0-F539-4CF3-A201-6F6957E16DEC}"/>
                  </a:ext>
                </a:extLst>
              </p:cNvPr>
              <p:cNvSpPr/>
              <p:nvPr/>
            </p:nvSpPr>
            <p:spPr>
              <a:xfrm>
                <a:off x="5313239" y="321158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Sechseck 21">
                <a:extLst>
                  <a:ext uri="{FF2B5EF4-FFF2-40B4-BE49-F238E27FC236}">
                    <a16:creationId xmlns:a16="http://schemas.microsoft.com/office/drawing/2014/main" id="{1E712670-A520-4622-B62B-422C7A50CC65}"/>
                  </a:ext>
                </a:extLst>
              </p:cNvPr>
              <p:cNvSpPr/>
              <p:nvPr/>
            </p:nvSpPr>
            <p:spPr>
              <a:xfrm>
                <a:off x="5313239" y="3878930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Sechseck 22">
                <a:extLst>
                  <a:ext uri="{FF2B5EF4-FFF2-40B4-BE49-F238E27FC236}">
                    <a16:creationId xmlns:a16="http://schemas.microsoft.com/office/drawing/2014/main" id="{09C7AE34-0593-413F-A271-05C460C10860}"/>
                  </a:ext>
                </a:extLst>
              </p:cNvPr>
              <p:cNvSpPr/>
              <p:nvPr/>
            </p:nvSpPr>
            <p:spPr>
              <a:xfrm>
                <a:off x="5309679" y="469733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Sechseck 23">
                <a:extLst>
                  <a:ext uri="{FF2B5EF4-FFF2-40B4-BE49-F238E27FC236}">
                    <a16:creationId xmlns:a16="http://schemas.microsoft.com/office/drawing/2014/main" id="{54F81B41-BEF4-4656-9309-C3131D81DD74}"/>
                  </a:ext>
                </a:extLst>
              </p:cNvPr>
              <p:cNvSpPr/>
              <p:nvPr/>
            </p:nvSpPr>
            <p:spPr>
              <a:xfrm>
                <a:off x="5309679" y="5461693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592E6800-2460-4D7E-B121-03843E25919D}"/>
                </a:ext>
              </a:extLst>
            </p:cNvPr>
            <p:cNvGrpSpPr/>
            <p:nvPr/>
          </p:nvGrpSpPr>
          <p:grpSpPr>
            <a:xfrm>
              <a:off x="6041703" y="3200502"/>
              <a:ext cx="219584" cy="2466129"/>
              <a:chOff x="5309679" y="3211588"/>
              <a:chExt cx="219584" cy="2466129"/>
            </a:xfrm>
          </p:grpSpPr>
          <p:sp>
            <p:nvSpPr>
              <p:cNvPr id="27" name="Sechseck 26">
                <a:extLst>
                  <a:ext uri="{FF2B5EF4-FFF2-40B4-BE49-F238E27FC236}">
                    <a16:creationId xmlns:a16="http://schemas.microsoft.com/office/drawing/2014/main" id="{94870C8B-D8CF-430D-A472-ED6344AB72FA}"/>
                  </a:ext>
                </a:extLst>
              </p:cNvPr>
              <p:cNvSpPr/>
              <p:nvPr/>
            </p:nvSpPr>
            <p:spPr>
              <a:xfrm>
                <a:off x="5313239" y="321158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Sechseck 27">
                <a:extLst>
                  <a:ext uri="{FF2B5EF4-FFF2-40B4-BE49-F238E27FC236}">
                    <a16:creationId xmlns:a16="http://schemas.microsoft.com/office/drawing/2014/main" id="{BC660CD8-8CA3-4638-906F-97BBD85C737C}"/>
                  </a:ext>
                </a:extLst>
              </p:cNvPr>
              <p:cNvSpPr/>
              <p:nvPr/>
            </p:nvSpPr>
            <p:spPr>
              <a:xfrm>
                <a:off x="5313239" y="3878930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Sechseck 28">
                <a:extLst>
                  <a:ext uri="{FF2B5EF4-FFF2-40B4-BE49-F238E27FC236}">
                    <a16:creationId xmlns:a16="http://schemas.microsoft.com/office/drawing/2014/main" id="{AE2E920E-5A49-4D11-817C-5C871C9820F6}"/>
                  </a:ext>
                </a:extLst>
              </p:cNvPr>
              <p:cNvSpPr/>
              <p:nvPr/>
            </p:nvSpPr>
            <p:spPr>
              <a:xfrm>
                <a:off x="5309679" y="469733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Sechseck 29">
                <a:extLst>
                  <a:ext uri="{FF2B5EF4-FFF2-40B4-BE49-F238E27FC236}">
                    <a16:creationId xmlns:a16="http://schemas.microsoft.com/office/drawing/2014/main" id="{36AF9688-54B7-4AED-ADAB-A6F98B849C42}"/>
                  </a:ext>
                </a:extLst>
              </p:cNvPr>
              <p:cNvSpPr/>
              <p:nvPr/>
            </p:nvSpPr>
            <p:spPr>
              <a:xfrm>
                <a:off x="5309679" y="5461693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D8FEB0A-8A43-4A9B-9FE9-C8C9F76C193C}"/>
                </a:ext>
              </a:extLst>
            </p:cNvPr>
            <p:cNvGrpSpPr/>
            <p:nvPr/>
          </p:nvGrpSpPr>
          <p:grpSpPr>
            <a:xfrm>
              <a:off x="6708937" y="3211588"/>
              <a:ext cx="219584" cy="2466129"/>
              <a:chOff x="5309679" y="3211588"/>
              <a:chExt cx="219584" cy="2466129"/>
            </a:xfrm>
          </p:grpSpPr>
          <p:sp>
            <p:nvSpPr>
              <p:cNvPr id="32" name="Sechseck 31">
                <a:extLst>
                  <a:ext uri="{FF2B5EF4-FFF2-40B4-BE49-F238E27FC236}">
                    <a16:creationId xmlns:a16="http://schemas.microsoft.com/office/drawing/2014/main" id="{535AD73C-1E16-4E45-AB05-5BA979A14F1E}"/>
                  </a:ext>
                </a:extLst>
              </p:cNvPr>
              <p:cNvSpPr/>
              <p:nvPr/>
            </p:nvSpPr>
            <p:spPr>
              <a:xfrm>
                <a:off x="5313239" y="321158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Sechseck 32">
                <a:extLst>
                  <a:ext uri="{FF2B5EF4-FFF2-40B4-BE49-F238E27FC236}">
                    <a16:creationId xmlns:a16="http://schemas.microsoft.com/office/drawing/2014/main" id="{55E7A550-4AA3-4FDC-869B-2DACECC22662}"/>
                  </a:ext>
                </a:extLst>
              </p:cNvPr>
              <p:cNvSpPr/>
              <p:nvPr/>
            </p:nvSpPr>
            <p:spPr>
              <a:xfrm>
                <a:off x="5313239" y="3878930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Sechseck 33">
                <a:extLst>
                  <a:ext uri="{FF2B5EF4-FFF2-40B4-BE49-F238E27FC236}">
                    <a16:creationId xmlns:a16="http://schemas.microsoft.com/office/drawing/2014/main" id="{A4B9589C-2AE5-4F71-BC44-358C238E99CC}"/>
                  </a:ext>
                </a:extLst>
              </p:cNvPr>
              <p:cNvSpPr/>
              <p:nvPr/>
            </p:nvSpPr>
            <p:spPr>
              <a:xfrm>
                <a:off x="5309679" y="469733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Sechseck 34">
                <a:extLst>
                  <a:ext uri="{FF2B5EF4-FFF2-40B4-BE49-F238E27FC236}">
                    <a16:creationId xmlns:a16="http://schemas.microsoft.com/office/drawing/2014/main" id="{D4DEE8AE-EB7C-4D9A-8477-DF2400930B3F}"/>
                  </a:ext>
                </a:extLst>
              </p:cNvPr>
              <p:cNvSpPr/>
              <p:nvPr/>
            </p:nvSpPr>
            <p:spPr>
              <a:xfrm>
                <a:off x="5309679" y="5461693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EFAD0FE9-7229-419E-846A-0AE6B8A0005E}"/>
                </a:ext>
              </a:extLst>
            </p:cNvPr>
            <p:cNvGrpSpPr/>
            <p:nvPr/>
          </p:nvGrpSpPr>
          <p:grpSpPr>
            <a:xfrm>
              <a:off x="7405765" y="3198092"/>
              <a:ext cx="219584" cy="2466129"/>
              <a:chOff x="5309679" y="3211588"/>
              <a:chExt cx="219584" cy="2466129"/>
            </a:xfrm>
          </p:grpSpPr>
          <p:sp>
            <p:nvSpPr>
              <p:cNvPr id="37" name="Sechseck 36">
                <a:extLst>
                  <a:ext uri="{FF2B5EF4-FFF2-40B4-BE49-F238E27FC236}">
                    <a16:creationId xmlns:a16="http://schemas.microsoft.com/office/drawing/2014/main" id="{FB2101D7-C4BA-4F85-89A7-CD4273A5D36D}"/>
                  </a:ext>
                </a:extLst>
              </p:cNvPr>
              <p:cNvSpPr/>
              <p:nvPr/>
            </p:nvSpPr>
            <p:spPr>
              <a:xfrm>
                <a:off x="5313239" y="321158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Sechseck 37">
                <a:extLst>
                  <a:ext uri="{FF2B5EF4-FFF2-40B4-BE49-F238E27FC236}">
                    <a16:creationId xmlns:a16="http://schemas.microsoft.com/office/drawing/2014/main" id="{0484C5B0-684B-4CBF-A783-EE769C65B8DA}"/>
                  </a:ext>
                </a:extLst>
              </p:cNvPr>
              <p:cNvSpPr/>
              <p:nvPr/>
            </p:nvSpPr>
            <p:spPr>
              <a:xfrm>
                <a:off x="5313239" y="3878930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Sechseck 38">
                <a:extLst>
                  <a:ext uri="{FF2B5EF4-FFF2-40B4-BE49-F238E27FC236}">
                    <a16:creationId xmlns:a16="http://schemas.microsoft.com/office/drawing/2014/main" id="{FAD258E8-64FB-43C8-8653-F51E867A338C}"/>
                  </a:ext>
                </a:extLst>
              </p:cNvPr>
              <p:cNvSpPr/>
              <p:nvPr/>
            </p:nvSpPr>
            <p:spPr>
              <a:xfrm>
                <a:off x="5309679" y="469733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Sechseck 39">
                <a:extLst>
                  <a:ext uri="{FF2B5EF4-FFF2-40B4-BE49-F238E27FC236}">
                    <a16:creationId xmlns:a16="http://schemas.microsoft.com/office/drawing/2014/main" id="{79FB2126-36B0-4759-BE73-727B8DEF2C8E}"/>
                  </a:ext>
                </a:extLst>
              </p:cNvPr>
              <p:cNvSpPr/>
              <p:nvPr/>
            </p:nvSpPr>
            <p:spPr>
              <a:xfrm>
                <a:off x="5309679" y="5461693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5916DF85-297E-4B6F-B29B-6B0B20F62EE7}"/>
                </a:ext>
              </a:extLst>
            </p:cNvPr>
            <p:cNvGrpSpPr/>
            <p:nvPr/>
          </p:nvGrpSpPr>
          <p:grpSpPr>
            <a:xfrm>
              <a:off x="8034365" y="3175584"/>
              <a:ext cx="219584" cy="2466129"/>
              <a:chOff x="5309679" y="3211588"/>
              <a:chExt cx="219584" cy="2466129"/>
            </a:xfrm>
          </p:grpSpPr>
          <p:sp>
            <p:nvSpPr>
              <p:cNvPr id="42" name="Sechseck 41">
                <a:extLst>
                  <a:ext uri="{FF2B5EF4-FFF2-40B4-BE49-F238E27FC236}">
                    <a16:creationId xmlns:a16="http://schemas.microsoft.com/office/drawing/2014/main" id="{1735F629-6D5E-4DFD-867F-94C7D8FF2AA0}"/>
                  </a:ext>
                </a:extLst>
              </p:cNvPr>
              <p:cNvSpPr/>
              <p:nvPr/>
            </p:nvSpPr>
            <p:spPr>
              <a:xfrm>
                <a:off x="5313239" y="321158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Sechseck 42">
                <a:extLst>
                  <a:ext uri="{FF2B5EF4-FFF2-40B4-BE49-F238E27FC236}">
                    <a16:creationId xmlns:a16="http://schemas.microsoft.com/office/drawing/2014/main" id="{5ADB1788-302C-4E96-A78D-553F306E90CC}"/>
                  </a:ext>
                </a:extLst>
              </p:cNvPr>
              <p:cNvSpPr/>
              <p:nvPr/>
            </p:nvSpPr>
            <p:spPr>
              <a:xfrm>
                <a:off x="5313239" y="3878930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Sechseck 43">
                <a:extLst>
                  <a:ext uri="{FF2B5EF4-FFF2-40B4-BE49-F238E27FC236}">
                    <a16:creationId xmlns:a16="http://schemas.microsoft.com/office/drawing/2014/main" id="{5F6A0EAA-C362-4F3A-AD9C-0A68C1B3C232}"/>
                  </a:ext>
                </a:extLst>
              </p:cNvPr>
              <p:cNvSpPr/>
              <p:nvPr/>
            </p:nvSpPr>
            <p:spPr>
              <a:xfrm>
                <a:off x="5309679" y="4697338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Sechseck 44">
                <a:extLst>
                  <a:ext uri="{FF2B5EF4-FFF2-40B4-BE49-F238E27FC236}">
                    <a16:creationId xmlns:a16="http://schemas.microsoft.com/office/drawing/2014/main" id="{F47FCF93-4832-4900-9FE9-3068BCD8CC46}"/>
                  </a:ext>
                </a:extLst>
              </p:cNvPr>
              <p:cNvSpPr/>
              <p:nvPr/>
            </p:nvSpPr>
            <p:spPr>
              <a:xfrm>
                <a:off x="5309679" y="5461693"/>
                <a:ext cx="216024" cy="216024"/>
              </a:xfrm>
              <a:prstGeom prst="hexag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" name="Flussdiagramm: Zusammenführung 19">
              <a:extLst>
                <a:ext uri="{FF2B5EF4-FFF2-40B4-BE49-F238E27FC236}">
                  <a16:creationId xmlns:a16="http://schemas.microsoft.com/office/drawing/2014/main" id="{ABF814BE-B01F-4140-A8AF-2326CE1B4348}"/>
                </a:ext>
              </a:extLst>
            </p:cNvPr>
            <p:cNvSpPr/>
            <p:nvPr/>
          </p:nvSpPr>
          <p:spPr>
            <a:xfrm>
              <a:off x="6653921" y="3273524"/>
              <a:ext cx="576064" cy="576064"/>
            </a:xfrm>
            <a:prstGeom prst="flowChartSummingJunction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ussdiagramm: Verbinder 17">
              <a:extLst>
                <a:ext uri="{FF2B5EF4-FFF2-40B4-BE49-F238E27FC236}">
                  <a16:creationId xmlns:a16="http://schemas.microsoft.com/office/drawing/2014/main" id="{B46DC6C7-163C-47D2-BD23-294581B66DCA}"/>
                </a:ext>
              </a:extLst>
            </p:cNvPr>
            <p:cNvSpPr/>
            <p:nvPr/>
          </p:nvSpPr>
          <p:spPr>
            <a:xfrm>
              <a:off x="6761933" y="3381536"/>
              <a:ext cx="360040" cy="36004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6A1CEE1-C233-44A0-9B14-D54B2F064798}"/>
              </a:ext>
            </a:extLst>
          </p:cNvPr>
          <p:cNvGrpSpPr/>
          <p:nvPr/>
        </p:nvGrpSpPr>
        <p:grpSpPr>
          <a:xfrm>
            <a:off x="323528" y="2852936"/>
            <a:ext cx="3621732" cy="3008338"/>
            <a:chOff x="323528" y="2852936"/>
            <a:chExt cx="3621732" cy="30083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A000559-6556-41EC-A20E-9CEA7476AFBA}"/>
                </a:ext>
              </a:extLst>
            </p:cNvPr>
            <p:cNvGrpSpPr/>
            <p:nvPr/>
          </p:nvGrpSpPr>
          <p:grpSpPr>
            <a:xfrm>
              <a:off x="323528" y="2852936"/>
              <a:ext cx="3621732" cy="3008338"/>
              <a:chOff x="395536" y="2348880"/>
              <a:chExt cx="3621732" cy="3008338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FACB0422-6A2D-4199-AB06-1B64C5804929}"/>
                  </a:ext>
                </a:extLst>
              </p:cNvPr>
              <p:cNvSpPr/>
              <p:nvPr/>
            </p:nvSpPr>
            <p:spPr>
              <a:xfrm>
                <a:off x="395536" y="2348880"/>
                <a:ext cx="3621732" cy="30083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aute 5">
                <a:extLst>
                  <a:ext uri="{FF2B5EF4-FFF2-40B4-BE49-F238E27FC236}">
                    <a16:creationId xmlns:a16="http://schemas.microsoft.com/office/drawing/2014/main" id="{C9E75409-D371-42ED-8C9B-D689B0F18DA2}"/>
                  </a:ext>
                </a:extLst>
              </p:cNvPr>
              <p:cNvSpPr/>
              <p:nvPr/>
            </p:nvSpPr>
            <p:spPr>
              <a:xfrm>
                <a:off x="415788" y="2348880"/>
                <a:ext cx="3601480" cy="3008338"/>
              </a:xfrm>
              <a:prstGeom prst="diamond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Flussdiagramm: Verbinder 6">
                <a:extLst>
                  <a:ext uri="{FF2B5EF4-FFF2-40B4-BE49-F238E27FC236}">
                    <a16:creationId xmlns:a16="http://schemas.microsoft.com/office/drawing/2014/main" id="{6F66A089-D64C-4FB4-8A18-4102BB572863}"/>
                  </a:ext>
                </a:extLst>
              </p:cNvPr>
              <p:cNvSpPr/>
              <p:nvPr/>
            </p:nvSpPr>
            <p:spPr>
              <a:xfrm>
                <a:off x="395536" y="2348880"/>
                <a:ext cx="360040" cy="36004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Flussdiagramm: Verbinder 7">
                <a:extLst>
                  <a:ext uri="{FF2B5EF4-FFF2-40B4-BE49-F238E27FC236}">
                    <a16:creationId xmlns:a16="http://schemas.microsoft.com/office/drawing/2014/main" id="{4D70E8E8-AA74-440A-9C1C-77A82897D249}"/>
                  </a:ext>
                </a:extLst>
              </p:cNvPr>
              <p:cNvSpPr/>
              <p:nvPr/>
            </p:nvSpPr>
            <p:spPr>
              <a:xfrm>
                <a:off x="406040" y="4957637"/>
                <a:ext cx="360040" cy="36004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Flussdiagramm: Verbinder 8">
                <a:extLst>
                  <a:ext uri="{FF2B5EF4-FFF2-40B4-BE49-F238E27FC236}">
                    <a16:creationId xmlns:a16="http://schemas.microsoft.com/office/drawing/2014/main" id="{DB8AC39A-65B4-4353-9EBE-0902EEDB1CD0}"/>
                  </a:ext>
                </a:extLst>
              </p:cNvPr>
              <p:cNvSpPr/>
              <p:nvPr/>
            </p:nvSpPr>
            <p:spPr>
              <a:xfrm>
                <a:off x="3653149" y="4997178"/>
                <a:ext cx="360040" cy="36004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Flussdiagramm: Zusammenführung 9">
                <a:extLst>
                  <a:ext uri="{FF2B5EF4-FFF2-40B4-BE49-F238E27FC236}">
                    <a16:creationId xmlns:a16="http://schemas.microsoft.com/office/drawing/2014/main" id="{8861B6F3-C761-425D-AF1D-B4C6F833DB4B}"/>
                  </a:ext>
                </a:extLst>
              </p:cNvPr>
              <p:cNvSpPr/>
              <p:nvPr/>
            </p:nvSpPr>
            <p:spPr>
              <a:xfrm>
                <a:off x="2051720" y="2769468"/>
                <a:ext cx="576064" cy="576064"/>
              </a:xfrm>
              <a:prstGeom prst="flowChartSummingJunction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7" name="Sechseck 46">
              <a:extLst>
                <a:ext uri="{FF2B5EF4-FFF2-40B4-BE49-F238E27FC236}">
                  <a16:creationId xmlns:a16="http://schemas.microsoft.com/office/drawing/2014/main" id="{01A52969-2B37-4911-8EBE-86F3D1F87E7A}"/>
                </a:ext>
              </a:extLst>
            </p:cNvPr>
            <p:cNvSpPr/>
            <p:nvPr/>
          </p:nvSpPr>
          <p:spPr>
            <a:xfrm>
              <a:off x="2134394" y="3463083"/>
              <a:ext cx="216024" cy="216024"/>
            </a:xfrm>
            <a:prstGeom prst="hex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9735040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Quantities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Speed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Accuracy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Around 10 cm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Ability to implement </a:t>
            </a:r>
          </a:p>
          <a:p>
            <a:pPr marL="0" indent="0">
              <a:buNone/>
            </a:pPr>
            <a:r>
              <a:rPr lang="en-GB" dirty="0"/>
              <a:t>	- everything would be </a:t>
            </a:r>
            <a:r>
              <a:rPr lang="en-GB" dirty="0" err="1"/>
              <a:t>complitly</a:t>
            </a:r>
            <a:r>
              <a:rPr lang="en-GB" dirty="0"/>
              <a:t> new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604FD-DAB6-49E2-BFD2-EEEEC79B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37394" r="30313" b="16384"/>
          <a:stretch/>
        </p:blipFill>
        <p:spPr>
          <a:xfrm>
            <a:off x="3563888" y="980728"/>
            <a:ext cx="4680520" cy="31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0183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Pro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Low cost of the device (no idea what a complete system will cost)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Location and identification possible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No problems </a:t>
            </a:r>
            <a:r>
              <a:rPr lang="en-GB"/>
              <a:t>with light 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Cons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No experience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Not yet found a project, that is completely comparable to ours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Reflection due to metal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7206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9B9F-9552-EC42-8AD0-358C5CB3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Map-Based Localization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141675-A74D-0340-BC36-50869EF23027}"/>
              </a:ext>
            </a:extLst>
          </p:cNvPr>
          <p:cNvSpPr/>
          <p:nvPr/>
        </p:nvSpPr>
        <p:spPr>
          <a:xfrm>
            <a:off x="261251" y="980728"/>
            <a:ext cx="4320480" cy="11521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/>
              <a:t>SLAM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9DBD11F-7AD6-9940-A57F-E960DA280224}"/>
              </a:ext>
            </a:extLst>
          </p:cNvPr>
          <p:cNvSpPr/>
          <p:nvPr/>
        </p:nvSpPr>
        <p:spPr>
          <a:xfrm>
            <a:off x="261251" y="2236079"/>
            <a:ext cx="4320480" cy="11521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/>
              <a:t>Monte Carlo </a:t>
            </a:r>
          </a:p>
          <a:p>
            <a:pPr algn="r"/>
            <a:r>
              <a:rPr lang="en-US" sz="2400" dirty="0"/>
              <a:t>Localization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CE249B-C3E9-544D-9FE5-6C69E47A8AE8}"/>
              </a:ext>
            </a:extLst>
          </p:cNvPr>
          <p:cNvSpPr/>
          <p:nvPr/>
        </p:nvSpPr>
        <p:spPr>
          <a:xfrm>
            <a:off x="261251" y="3544923"/>
            <a:ext cx="4320480" cy="11521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Global and </a:t>
            </a:r>
          </a:p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Local Planner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601F59-09EF-5845-82A4-6F7B938C4C95}"/>
              </a:ext>
            </a:extLst>
          </p:cNvPr>
          <p:cNvSpPr/>
          <p:nvPr/>
        </p:nvSpPr>
        <p:spPr>
          <a:xfrm>
            <a:off x="261251" y="4827391"/>
            <a:ext cx="4320480" cy="11521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7979CF5-AEFA-F246-B4BD-EF0CA99893F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325" y="1137444"/>
          <a:ext cx="2702198" cy="4683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2BD9F-510A-6445-BA12-BAF48C85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915276-A2E4-5B41-9F8E-CA1FB59E41C8}"/>
              </a:ext>
            </a:extLst>
          </p:cNvPr>
          <p:cNvSpPr/>
          <p:nvPr/>
        </p:nvSpPr>
        <p:spPr>
          <a:xfrm>
            <a:off x="6080819" y="2132856"/>
            <a:ext cx="1371501" cy="1512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AMCL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D995A0-E738-784A-A97A-7B51983C0049}"/>
              </a:ext>
            </a:extLst>
          </p:cNvPr>
          <p:cNvCxnSpPr/>
          <p:nvPr/>
        </p:nvCxnSpPr>
        <p:spPr>
          <a:xfrm>
            <a:off x="4681426" y="2348880"/>
            <a:ext cx="136815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DBFFCD-28D7-644C-A848-46D16C005162}"/>
              </a:ext>
            </a:extLst>
          </p:cNvPr>
          <p:cNvCxnSpPr/>
          <p:nvPr/>
        </p:nvCxnSpPr>
        <p:spPr>
          <a:xfrm>
            <a:off x="4681426" y="2852936"/>
            <a:ext cx="136815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75EA9F-50C1-084C-A4B8-9A66A361F0AD}"/>
              </a:ext>
            </a:extLst>
          </p:cNvPr>
          <p:cNvCxnSpPr/>
          <p:nvPr/>
        </p:nvCxnSpPr>
        <p:spPr>
          <a:xfrm>
            <a:off x="4681426" y="3356992"/>
            <a:ext cx="136815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696190-C76A-E347-8553-EA839DA7D489}"/>
              </a:ext>
            </a:extLst>
          </p:cNvPr>
          <p:cNvCxnSpPr/>
          <p:nvPr/>
        </p:nvCxnSpPr>
        <p:spPr>
          <a:xfrm>
            <a:off x="7462402" y="2879901"/>
            <a:ext cx="136815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62FC18-1F5A-084A-8F39-E4FD6829128E}"/>
              </a:ext>
            </a:extLst>
          </p:cNvPr>
          <p:cNvSpPr txBox="1"/>
          <p:nvPr/>
        </p:nvSpPr>
        <p:spPr>
          <a:xfrm>
            <a:off x="7452320" y="2486107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Pose Estimation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5D3E6E-5988-5D43-88D6-71B0EB1059DC}"/>
              </a:ext>
            </a:extLst>
          </p:cNvPr>
          <p:cNvSpPr txBox="1"/>
          <p:nvPr/>
        </p:nvSpPr>
        <p:spPr>
          <a:xfrm>
            <a:off x="4644008" y="199761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Laser Scan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63455-5EBA-1E40-A248-FC01CFB22C08}"/>
              </a:ext>
            </a:extLst>
          </p:cNvPr>
          <p:cNvSpPr txBox="1"/>
          <p:nvPr/>
        </p:nvSpPr>
        <p:spPr>
          <a:xfrm>
            <a:off x="4644008" y="2508027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2D38E-2586-914D-8338-F81A5C1148CF}"/>
              </a:ext>
            </a:extLst>
          </p:cNvPr>
          <p:cNvSpPr txBox="1"/>
          <p:nvPr/>
        </p:nvSpPr>
        <p:spPr>
          <a:xfrm>
            <a:off x="4644008" y="2988177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Odometry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50928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D164-0F99-444F-8437-E47626DC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9938-5BB7-3246-9C1B-AA7C1EA6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50EE9-1D06-6B44-85AF-A80DED917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5" y="1052736"/>
            <a:ext cx="4037434" cy="3768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E00E29-510B-2E4B-8076-856D0853A535}"/>
              </a:ext>
            </a:extLst>
          </p:cNvPr>
          <p:cNvSpPr txBox="1"/>
          <p:nvPr/>
        </p:nvSpPr>
        <p:spPr>
          <a:xfrm>
            <a:off x="1259632" y="5085184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25CBB-CCEC-6548-BCB7-68080DA23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" b="2993"/>
          <a:stretch/>
        </p:blipFill>
        <p:spPr>
          <a:xfrm>
            <a:off x="4818085" y="1052736"/>
            <a:ext cx="3930379" cy="3768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62BDCF-49A2-C149-BB29-AE29DD275511}"/>
              </a:ext>
            </a:extLst>
          </p:cNvPr>
          <p:cNvSpPr txBox="1"/>
          <p:nvPr/>
        </p:nvSpPr>
        <p:spPr>
          <a:xfrm>
            <a:off x="5775162" y="5085184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Map</a:t>
            </a:r>
          </a:p>
        </p:txBody>
      </p:sp>
    </p:spTree>
    <p:extLst>
      <p:ext uri="{BB962C8B-B14F-4D97-AF65-F5344CB8AC3E}">
        <p14:creationId xmlns:p14="http://schemas.microsoft.com/office/powerpoint/2010/main" val="25238534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B9BB-3090-5848-B5C2-9E358B6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43E-DBB2-D24C-87E7-4DE04F5A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49" y="1052737"/>
            <a:ext cx="8131175" cy="3816424"/>
          </a:xfrm>
        </p:spPr>
        <p:txBody>
          <a:bodyPr/>
          <a:lstStyle/>
          <a:p>
            <a:r>
              <a:rPr lang="en-US" dirty="0"/>
              <a:t>SLAM (Simultaneous Localization and Mapping) is a technique used in mobile robotics in which a robot builds a map of an unknown environment, keeping at the same time track of its localization in this environment. It was original developed in (Leonard e </a:t>
            </a:r>
            <a:r>
              <a:rPr lang="en-US" dirty="0" err="1"/>
              <a:t>Durrant</a:t>
            </a:r>
            <a:r>
              <a:rPr lang="en-US" dirty="0"/>
              <a:t>-Whyte 1991).</a:t>
            </a:r>
          </a:p>
          <a:p>
            <a:pPr lvl="1"/>
            <a:r>
              <a:rPr lang="en-US" dirty="0"/>
              <a:t>Grid Mapping</a:t>
            </a:r>
          </a:p>
          <a:p>
            <a:pPr lvl="1"/>
            <a:r>
              <a:rPr lang="en-US" dirty="0"/>
              <a:t>Landmark based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55A6-9693-394D-939F-8F87CA6D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90770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31E4-5833-7D46-BD1A-49592063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56E7-959D-0147-A4D4-8D56C92B5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70" y="1052736"/>
            <a:ext cx="8131175" cy="4968552"/>
          </a:xfrm>
        </p:spPr>
        <p:txBody>
          <a:bodyPr/>
          <a:lstStyle/>
          <a:p>
            <a:r>
              <a:rPr lang="en-US" dirty="0"/>
              <a:t>It is said that the SLAM consists in making the robot to answer two questions: </a:t>
            </a:r>
          </a:p>
          <a:p>
            <a:pPr lvl="1"/>
            <a:r>
              <a:rPr lang="en-US" dirty="0"/>
              <a:t>Where am I?</a:t>
            </a:r>
          </a:p>
          <a:p>
            <a:pPr lvl="1"/>
            <a:r>
              <a:rPr lang="en-US" dirty="0"/>
              <a:t>What does the world look like?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E858E-A42E-AB46-A5AF-E3BDFF84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440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1DF5-58A7-304E-9395-EA941C1E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Monte Carlo Localization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F88F7-A284-C04F-9D33-882D5366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07BD3E-7DFE-684D-BEC7-BBD82E47B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8534846" cy="51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3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of Research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Triangulation </a:t>
            </a:r>
          </a:p>
          <a:p>
            <a:pPr lvl="1" indent="-342900"/>
            <a:r>
              <a:rPr lang="en-GB" dirty="0"/>
              <a:t>Stefan </a:t>
            </a:r>
            <a:r>
              <a:rPr lang="en-GB" dirty="0" err="1"/>
              <a:t>Rottstegge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Pattern Recognition</a:t>
            </a:r>
          </a:p>
          <a:p>
            <a:pPr lvl="1" indent="-342900"/>
            <a:r>
              <a:rPr lang="en-GB" dirty="0" err="1"/>
              <a:t>Medhini</a:t>
            </a:r>
            <a:r>
              <a:rPr lang="en-GB" dirty="0"/>
              <a:t> </a:t>
            </a:r>
            <a:r>
              <a:rPr lang="en-GB" dirty="0" err="1"/>
              <a:t>Rajagopal</a:t>
            </a:r>
            <a:r>
              <a:rPr lang="en-GB" dirty="0"/>
              <a:t> </a:t>
            </a:r>
            <a:r>
              <a:rPr lang="en-GB" dirty="0" err="1"/>
              <a:t>Balamurugan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Map-Based positioning </a:t>
            </a:r>
          </a:p>
          <a:p>
            <a:pPr lvl="1" indent="-342900"/>
            <a:r>
              <a:rPr lang="en-GB" dirty="0"/>
              <a:t>Abdulrahman </a:t>
            </a:r>
            <a:r>
              <a:rPr lang="en-GB" dirty="0" err="1"/>
              <a:t>Abouelkhair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Radio frequency identification (RIFD)- Based Indoor Positioning Technology</a:t>
            </a:r>
          </a:p>
          <a:p>
            <a:pPr lvl="1" indent="-342900"/>
            <a:r>
              <a:rPr lang="en-GB" dirty="0"/>
              <a:t>Stephan Vette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37482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8C87-F30D-7A42-9542-689037A9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B09A8-DDBD-C34B-9970-D87DB4AA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EDD97-8127-1848-BD51-075A88BBB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38978"/>
            <a:ext cx="3960440" cy="3675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21C28-12F4-C444-AF10-E7290BF11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4706"/>
            <a:ext cx="4104456" cy="396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7634C1-D09F-B741-80C9-B5C608085163}"/>
              </a:ext>
            </a:extLst>
          </p:cNvPr>
          <p:cNvSpPr txBox="1"/>
          <p:nvPr/>
        </p:nvSpPr>
        <p:spPr>
          <a:xfrm>
            <a:off x="323528" y="5435139"/>
            <a:ext cx="299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Robot Orientation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572D6-B116-0647-92D7-4F63576789A5}"/>
              </a:ext>
            </a:extLst>
          </p:cNvPr>
          <p:cNvSpPr txBox="1"/>
          <p:nvPr/>
        </p:nvSpPr>
        <p:spPr>
          <a:xfrm>
            <a:off x="4555227" y="5496694"/>
            <a:ext cx="4077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Correction with Global map</a:t>
            </a:r>
          </a:p>
        </p:txBody>
      </p:sp>
    </p:spTree>
    <p:extLst>
      <p:ext uri="{BB962C8B-B14F-4D97-AF65-F5344CB8AC3E}">
        <p14:creationId xmlns:p14="http://schemas.microsoft.com/office/powerpoint/2010/main" val="377519410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B68-AA28-3A41-B286-ABF7AA35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C9CA-C40D-8347-B109-82182362A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84784"/>
            <a:ext cx="8131175" cy="3456384"/>
          </a:xfrm>
        </p:spPr>
        <p:txBody>
          <a:bodyPr/>
          <a:lstStyle/>
          <a:p>
            <a:r>
              <a:rPr lang="en-US" dirty="0"/>
              <a:t>The global planner consists of a functional component in which, given a representation of the environment including known obstacles (e.g., a map), a current position and a goal position, it finds a free path from the current position to the goal position, i.e., a global plan. Nevertheless, it has to make some assumptions, such as a holonomic motion 4 , a point representing the robots position, a static and non-dynamic environment.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A8D8D-7068-274C-928F-AFDBDFA5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91140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4E8D-4638-C347-BF9C-EACA5510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16E6-CF4A-0347-8266-FBDD52995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local planner is generally in charge of obstacle avoidance and driving the robot to a local goal position. Thus, for the local planner the environment can change dynamically and not be entirely modeled. The local planner may modify or </a:t>
            </a:r>
            <a:r>
              <a:rPr lang="en-US" dirty="0" err="1"/>
              <a:t>replan</a:t>
            </a:r>
            <a:r>
              <a:rPr lang="en-US" dirty="0"/>
              <a:t> a globally generated plan and move the robot towards a goal without a global plan. It relies on information about the goal or sub-goal on the global path, local context information (localization) and recent sensor information (local map)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8E079-9C67-4E42-A98C-8947BDA0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88258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8CB1-B952-E940-91C0-41ACC4B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HC-SR04 </a:t>
            </a:r>
            <a:r>
              <a:rPr lang="en-US" dirty="0"/>
              <a:t>Ultrasonic Sensor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E3FDDC-7E09-E544-BE59-0D0FB05E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908720"/>
            <a:ext cx="8131175" cy="40994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71E9-4AB6-FF4F-BC45-2F11F30E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09567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F448-0747-A841-8729-0A2174C0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B8EB27D-4DAC-2F43-B677-D57FAA2BBAC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496888" y="1341438"/>
              <a:ext cx="8131176" cy="43961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5588">
                      <a:extLst>
                        <a:ext uri="{9D8B030D-6E8A-4147-A177-3AD203B41FA5}">
                          <a16:colId xmlns:a16="http://schemas.microsoft.com/office/drawing/2014/main" val="2559037615"/>
                        </a:ext>
                      </a:extLst>
                    </a:gridCol>
                    <a:gridCol w="4065588">
                      <a:extLst>
                        <a:ext uri="{9D8B030D-6E8A-4147-A177-3AD203B41FA5}">
                          <a16:colId xmlns:a16="http://schemas.microsoft.com/office/drawing/2014/main" val="1335851445"/>
                        </a:ext>
                      </a:extLst>
                    </a:gridCol>
                  </a:tblGrid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2935541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Cost per sensor = 3</a:t>
                          </a:r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€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Angle range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283513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Sensor easy installation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there are similar landmarks (localization)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3638678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Faster feedback than the camera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High computational effort for large plant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137889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Range = 2 cm – 450 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 plant area increase error increase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534679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Resolution = 0.3 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u="sng" dirty="0"/>
                            <a:t>Initialization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814491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Many types of mapping methods can be used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5783978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Many types of localization methods can be used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u="sn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103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B8EB27D-4DAC-2F43-B677-D57FAA2BBAC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277495"/>
                  </p:ext>
                </p:extLst>
              </p:nvPr>
            </p:nvGraphicFramePr>
            <p:xfrm>
              <a:off x="496888" y="1341438"/>
              <a:ext cx="8131176" cy="43961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5588">
                      <a:extLst>
                        <a:ext uri="{9D8B030D-6E8A-4147-A177-3AD203B41FA5}">
                          <a16:colId xmlns:a16="http://schemas.microsoft.com/office/drawing/2014/main" val="2559037615"/>
                        </a:ext>
                      </a:extLst>
                    </a:gridCol>
                    <a:gridCol w="4065588">
                      <a:extLst>
                        <a:ext uri="{9D8B030D-6E8A-4147-A177-3AD203B41FA5}">
                          <a16:colId xmlns:a16="http://schemas.microsoft.com/office/drawing/2014/main" val="1335851445"/>
                        </a:ext>
                      </a:extLst>
                    </a:gridCol>
                  </a:tblGrid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2935541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Cost per sensor = 3</a:t>
                          </a:r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€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25" t="-105556" r="-312" b="-7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62835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Sensor easy installation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there are similar landmarks (localization)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36386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Faster feedback than the camera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High computational effort for large plant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137889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Range = 2 cm – 450 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 plant area increase error increase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534679"/>
                      </a:ext>
                    </a:extLst>
                  </a:tr>
                  <a:tr h="4589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Resolution = 0.3 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u="sng" dirty="0"/>
                            <a:t>Initialization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81449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Many types of mapping methods can be used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57839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Many types of localization methods can be used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u="sn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1030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3A8AF-632F-7D44-AADB-D8BF7B35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58827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E191-60E9-E444-9D89-F9235D71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5BC9B-73E7-F545-9CC8-63DBB745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AE2E1-ED80-4C40-9B6D-4EF7C4424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52736"/>
            <a:ext cx="5832454" cy="48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146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lvl="1" indent="-457200">
              <a:buFont typeface="+mj-lt"/>
              <a:buAutoNum type="arabicPeriod"/>
            </a:pPr>
            <a:r>
              <a:rPr lang="en-GB" dirty="0"/>
              <a:t>Theory of the research topic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Implementation in the Pipe-less Plant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Properties of quantities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8185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lvl="1" indent="-457200">
              <a:buFont typeface="+mj-lt"/>
              <a:buAutoNum type="arabicPeriod"/>
            </a:pPr>
            <a:r>
              <a:rPr lang="en-GB" dirty="0"/>
              <a:t>Theory of Triangulation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6888" y="1341438"/>
            <a:ext cx="8131175" cy="4683125"/>
          </a:xfrm>
        </p:spPr>
        <p:txBody>
          <a:bodyPr/>
          <a:lstStyle/>
          <a:p>
            <a:pPr marL="400050" lvl="1" indent="0">
              <a:buNone/>
            </a:pPr>
            <a:r>
              <a:rPr lang="en-GB" dirty="0"/>
              <a:t>Geometrical method of 3D Object-Data estimation.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Two stations with known distance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dirty="0"/>
              <a:t>Exact angular measurement of triangle via. Trigonometric functions</a:t>
            </a:r>
          </a:p>
          <a:p>
            <a:pPr marL="400050" lvl="1" indent="0">
              <a:buNone/>
            </a:pP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3140968"/>
            <a:ext cx="43148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91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vs. Passive Triangulation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Triangulation needs at least one structured light source (e.g. Laser) and one Sensor (e.g. Camera)</a:t>
            </a:r>
          </a:p>
          <a:p>
            <a:endParaRPr lang="de-DE" dirty="0"/>
          </a:p>
          <a:p>
            <a:pPr marL="0" indent="0">
              <a:buNone/>
            </a:pPr>
            <a:endParaRPr lang="en-US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8" y="2492896"/>
            <a:ext cx="3152775" cy="29432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38" y="2421458"/>
            <a:ext cx="45434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60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vs. Passive Triangulation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Triangulation works with diffuse light (e.g. daylight) and two cameras. 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39" y="2611437"/>
            <a:ext cx="3562350" cy="21431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43" y="2728300"/>
            <a:ext cx="3988627" cy="21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156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8</a:t>
            </a:fld>
            <a:endParaRPr lang="de-DE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116911"/>
              </p:ext>
            </p:extLst>
          </p:nvPr>
        </p:nvGraphicFramePr>
        <p:xfrm>
          <a:off x="496888" y="1212840"/>
          <a:ext cx="8131176" cy="49428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266800">
                  <a:extLst>
                    <a:ext uri="{9D8B030D-6E8A-4147-A177-3AD203B41FA5}">
                      <a16:colId xmlns:a16="http://schemas.microsoft.com/office/drawing/2014/main" val="1779062913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961926743"/>
                    </a:ext>
                  </a:extLst>
                </a:gridCol>
                <a:gridCol w="3840040">
                  <a:extLst>
                    <a:ext uri="{9D8B030D-6E8A-4147-A177-3AD203B41FA5}">
                      <a16:colId xmlns:a16="http://schemas.microsoft.com/office/drawing/2014/main" val="3858333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Aktive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Passive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93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aseline="0" dirty="0"/>
                        <a:t>Upgrade </a:t>
                      </a:r>
                      <a:r>
                        <a:rPr lang="de-DE" baseline="0" dirty="0" err="1"/>
                        <a:t>to</a:t>
                      </a:r>
                      <a:r>
                        <a:rPr lang="de-DE" baseline="0" dirty="0"/>
                        <a:t> USB 3.0 </a:t>
                      </a:r>
                      <a:r>
                        <a:rPr lang="de-DE" baseline="0" dirty="0" err="1"/>
                        <a:t>possible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keep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the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current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camera</a:t>
                      </a:r>
                      <a:endParaRPr lang="de-DE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aseline="0" dirty="0"/>
                        <a:t>Upgrade </a:t>
                      </a:r>
                      <a:r>
                        <a:rPr lang="de-DE" baseline="0" dirty="0" err="1"/>
                        <a:t>to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higher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resolution</a:t>
                      </a:r>
                      <a:r>
                        <a:rPr lang="de-DE" baseline="0" dirty="0"/>
                        <a:t>               </a:t>
                      </a:r>
                      <a:r>
                        <a:rPr lang="de-DE" baseline="0" dirty="0" err="1"/>
                        <a:t>possible</a:t>
                      </a:r>
                      <a:endParaRPr lang="de-DE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aseline="0" dirty="0"/>
                        <a:t>Easy </a:t>
                      </a:r>
                      <a:r>
                        <a:rPr lang="de-DE" baseline="0" dirty="0" err="1"/>
                        <a:t>detection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of</a:t>
                      </a:r>
                      <a:r>
                        <a:rPr lang="de-DE" baseline="0" dirty="0"/>
                        <a:t> a </a:t>
                      </a:r>
                      <a:r>
                        <a:rPr lang="de-DE" baseline="0" dirty="0" err="1"/>
                        <a:t>laser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point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 err="1"/>
                        <a:t>No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fish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eye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problem</a:t>
                      </a:r>
                      <a:endParaRPr lang="de-DE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aseline="0" dirty="0"/>
                        <a:t>Low </a:t>
                      </a:r>
                      <a:r>
                        <a:rPr lang="de-DE" baseline="0" dirty="0" err="1"/>
                        <a:t>cost</a:t>
                      </a:r>
                      <a:r>
                        <a:rPr lang="de-DE" baseline="0" dirty="0"/>
                        <a:t>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aseline="0" dirty="0"/>
                        <a:t>Upgrade </a:t>
                      </a:r>
                      <a:r>
                        <a:rPr lang="de-DE" baseline="0" dirty="0" err="1"/>
                        <a:t>to</a:t>
                      </a:r>
                      <a:r>
                        <a:rPr lang="de-DE" baseline="0" dirty="0"/>
                        <a:t> USB 3.0 </a:t>
                      </a:r>
                      <a:r>
                        <a:rPr lang="de-DE" baseline="0" dirty="0" err="1"/>
                        <a:t>possible</a:t>
                      </a:r>
                      <a:endParaRPr lang="de-DE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aseline="0" dirty="0"/>
                        <a:t>Upgrade </a:t>
                      </a:r>
                      <a:r>
                        <a:rPr lang="de-DE" baseline="0" dirty="0" err="1"/>
                        <a:t>to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higher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resolution</a:t>
                      </a:r>
                      <a:r>
                        <a:rPr lang="de-DE" baseline="0" dirty="0"/>
                        <a:t>               </a:t>
                      </a:r>
                      <a:r>
                        <a:rPr lang="de-DE" baseline="0" dirty="0" err="1"/>
                        <a:t>possible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682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baseline="0" dirty="0"/>
                        <a:t>New Laser </a:t>
                      </a:r>
                      <a:r>
                        <a:rPr lang="de-DE" baseline="0" dirty="0" err="1"/>
                        <a:t>technology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needed</a:t>
                      </a:r>
                      <a:endParaRPr lang="de-DE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baseline="0" dirty="0"/>
                        <a:t>High </a:t>
                      </a:r>
                      <a:r>
                        <a:rPr lang="de-DE" baseline="0" dirty="0" err="1"/>
                        <a:t>costs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several</a:t>
                      </a:r>
                      <a:r>
                        <a:rPr lang="de-DE" baseline="0" dirty="0"/>
                        <a:t> Laser (</a:t>
                      </a:r>
                      <a:r>
                        <a:rPr lang="de-DE" baseline="0" dirty="0" err="1"/>
                        <a:t>one</a:t>
                      </a:r>
                      <a:r>
                        <a:rPr lang="de-DE" baseline="0" dirty="0"/>
                        <a:t> per AGV)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baseline="0" dirty="0"/>
                        <a:t>Laser </a:t>
                      </a:r>
                      <a:r>
                        <a:rPr lang="de-DE" baseline="0" dirty="0" err="1"/>
                        <a:t>needs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to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move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since</a:t>
                      </a:r>
                      <a:r>
                        <a:rPr lang="de-DE" baseline="0" dirty="0"/>
                        <a:t> AGVs </a:t>
                      </a:r>
                      <a:r>
                        <a:rPr lang="de-DE" baseline="0" dirty="0" err="1"/>
                        <a:t>are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moving</a:t>
                      </a:r>
                      <a:endParaRPr lang="de-DE" baseline="0" dirty="0"/>
                    </a:p>
                    <a:p>
                      <a:endParaRPr lang="de-D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aseline="0" dirty="0"/>
                        <a:t>Light </a:t>
                      </a:r>
                      <a:r>
                        <a:rPr lang="de-DE" baseline="0" dirty="0" err="1"/>
                        <a:t>dependent</a:t>
                      </a:r>
                      <a:endParaRPr lang="de-DE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aseline="0" dirty="0"/>
                        <a:t>May </a:t>
                      </a:r>
                      <a:r>
                        <a:rPr lang="de-DE" baseline="0" dirty="0" err="1"/>
                        <a:t>need</a:t>
                      </a:r>
                      <a:r>
                        <a:rPr lang="de-DE" baseline="0" dirty="0"/>
                        <a:t> a </a:t>
                      </a:r>
                      <a:r>
                        <a:rPr lang="de-DE" baseline="0" dirty="0" err="1"/>
                        <a:t>new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concept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for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orientation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determination</a:t>
                      </a:r>
                      <a:endParaRPr lang="de-DE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aseline="0" dirty="0"/>
                        <a:t>Limited </a:t>
                      </a:r>
                      <a:r>
                        <a:rPr lang="de-DE" baseline="0" dirty="0" err="1"/>
                        <a:t>range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of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observation</a:t>
                      </a:r>
                      <a:endParaRPr lang="de-D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431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3728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in </a:t>
            </a:r>
            <a:r>
              <a:rPr lang="de-DE" dirty="0" err="1"/>
              <a:t>the</a:t>
            </a:r>
            <a:r>
              <a:rPr lang="de-DE" dirty="0"/>
              <a:t> Plant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149" y="1341438"/>
            <a:ext cx="6744653" cy="4683125"/>
          </a:xfrm>
          <a:prstGeom prst="rect">
            <a:avLst/>
          </a:prstGeom>
        </p:spPr>
      </p:pic>
      <p:pic>
        <p:nvPicPr>
          <p:cNvPr id="16" name="Picture 2" descr="Bildergebnis fÃ¼r kamera symbol 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893" y="1577279"/>
            <a:ext cx="836779" cy="6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1146328" y="2204864"/>
            <a:ext cx="109910" cy="374769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891256" y="2204863"/>
            <a:ext cx="109910" cy="374769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5266" name="Picture 2" descr="Bildergebnis fÃ¼r kamera symbol 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21" y="1577279"/>
            <a:ext cx="836779" cy="6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ihandform: Form 18"/>
          <p:cNvSpPr/>
          <p:nvPr/>
        </p:nvSpPr>
        <p:spPr>
          <a:xfrm>
            <a:off x="1846555" y="1376039"/>
            <a:ext cx="5592932" cy="3950563"/>
          </a:xfrm>
          <a:custGeom>
            <a:avLst/>
            <a:gdLst>
              <a:gd name="connsiteX0" fmla="*/ 0 w 5592932"/>
              <a:gd name="connsiteY0" fmla="*/ 1802167 h 3950563"/>
              <a:gd name="connsiteX1" fmla="*/ 2796466 w 5592932"/>
              <a:gd name="connsiteY1" fmla="*/ 0 h 3950563"/>
              <a:gd name="connsiteX2" fmla="*/ 5592932 w 5592932"/>
              <a:gd name="connsiteY2" fmla="*/ 1686757 h 3950563"/>
              <a:gd name="connsiteX3" fmla="*/ 2956264 w 5592932"/>
              <a:gd name="connsiteY3" fmla="*/ 3950563 h 3950563"/>
              <a:gd name="connsiteX4" fmla="*/ 0 w 5592932"/>
              <a:gd name="connsiteY4" fmla="*/ 1802167 h 395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2932" h="3950563">
                <a:moveTo>
                  <a:pt x="0" y="1802167"/>
                </a:moveTo>
                <a:lnTo>
                  <a:pt x="2796466" y="0"/>
                </a:lnTo>
                <a:lnTo>
                  <a:pt x="5592932" y="1686757"/>
                </a:lnTo>
                <a:lnTo>
                  <a:pt x="2956264" y="3950563"/>
                </a:lnTo>
                <a:lnTo>
                  <a:pt x="0" y="1802167"/>
                </a:lnTo>
                <a:close/>
              </a:path>
            </a:pathLst>
          </a:custGeom>
          <a:solidFill>
            <a:srgbClr val="92D050">
              <a:alpha val="58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/>
          <p:cNvSpPr/>
          <p:nvPr/>
        </p:nvSpPr>
        <p:spPr>
          <a:xfrm>
            <a:off x="1420427" y="1384917"/>
            <a:ext cx="3213717" cy="1793289"/>
          </a:xfrm>
          <a:custGeom>
            <a:avLst/>
            <a:gdLst>
              <a:gd name="connsiteX0" fmla="*/ 0 w 3213717"/>
              <a:gd name="connsiteY0" fmla="*/ 506027 h 1793289"/>
              <a:gd name="connsiteX1" fmla="*/ 417251 w 3213717"/>
              <a:gd name="connsiteY1" fmla="*/ 1793289 h 1793289"/>
              <a:gd name="connsiteX2" fmla="*/ 3213717 w 3213717"/>
              <a:gd name="connsiteY2" fmla="*/ 0 h 1793289"/>
              <a:gd name="connsiteX3" fmla="*/ 0 w 3213717"/>
              <a:gd name="connsiteY3" fmla="*/ 506027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717" h="1793289">
                <a:moveTo>
                  <a:pt x="0" y="506027"/>
                </a:moveTo>
                <a:lnTo>
                  <a:pt x="417251" y="1793289"/>
                </a:lnTo>
                <a:lnTo>
                  <a:pt x="3213717" y="0"/>
                </a:lnTo>
                <a:lnTo>
                  <a:pt x="0" y="506027"/>
                </a:lnTo>
                <a:close/>
              </a:path>
            </a:pathLst>
          </a:cu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: Form 21"/>
          <p:cNvSpPr/>
          <p:nvPr/>
        </p:nvSpPr>
        <p:spPr>
          <a:xfrm>
            <a:off x="1429305" y="1393794"/>
            <a:ext cx="5983549" cy="1677880"/>
          </a:xfrm>
          <a:custGeom>
            <a:avLst/>
            <a:gdLst>
              <a:gd name="connsiteX0" fmla="*/ 0 w 5983549"/>
              <a:gd name="connsiteY0" fmla="*/ 514905 h 1677880"/>
              <a:gd name="connsiteX1" fmla="*/ 3231472 w 5983549"/>
              <a:gd name="connsiteY1" fmla="*/ 0 h 1677880"/>
              <a:gd name="connsiteX2" fmla="*/ 5983549 w 5983549"/>
              <a:gd name="connsiteY2" fmla="*/ 1677880 h 1677880"/>
              <a:gd name="connsiteX3" fmla="*/ 0 w 5983549"/>
              <a:gd name="connsiteY3" fmla="*/ 514905 h 167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3549" h="1677880">
                <a:moveTo>
                  <a:pt x="0" y="514905"/>
                </a:moveTo>
                <a:lnTo>
                  <a:pt x="3231472" y="0"/>
                </a:lnTo>
                <a:lnTo>
                  <a:pt x="5983549" y="1677880"/>
                </a:lnTo>
                <a:lnTo>
                  <a:pt x="0" y="514905"/>
                </a:lnTo>
                <a:close/>
              </a:path>
            </a:pathLst>
          </a:cu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/>
          <p:cNvSpPr/>
          <p:nvPr/>
        </p:nvSpPr>
        <p:spPr>
          <a:xfrm>
            <a:off x="1438183" y="1899821"/>
            <a:ext cx="5974671" cy="3417903"/>
          </a:xfrm>
          <a:custGeom>
            <a:avLst/>
            <a:gdLst>
              <a:gd name="connsiteX0" fmla="*/ 0 w 5974671"/>
              <a:gd name="connsiteY0" fmla="*/ 0 h 3417903"/>
              <a:gd name="connsiteX1" fmla="*/ 5974671 w 5974671"/>
              <a:gd name="connsiteY1" fmla="*/ 1171853 h 3417903"/>
              <a:gd name="connsiteX2" fmla="*/ 3382392 w 5974671"/>
              <a:gd name="connsiteY2" fmla="*/ 3417903 h 3417903"/>
              <a:gd name="connsiteX3" fmla="*/ 0 w 5974671"/>
              <a:gd name="connsiteY3" fmla="*/ 0 h 34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671" h="3417903">
                <a:moveTo>
                  <a:pt x="0" y="0"/>
                </a:moveTo>
                <a:lnTo>
                  <a:pt x="5974671" y="1171853"/>
                </a:lnTo>
                <a:lnTo>
                  <a:pt x="3382392" y="34179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: Form 23"/>
          <p:cNvSpPr/>
          <p:nvPr/>
        </p:nvSpPr>
        <p:spPr>
          <a:xfrm>
            <a:off x="1438183" y="1899821"/>
            <a:ext cx="3391269" cy="3417903"/>
          </a:xfrm>
          <a:custGeom>
            <a:avLst/>
            <a:gdLst>
              <a:gd name="connsiteX0" fmla="*/ 0 w 3391269"/>
              <a:gd name="connsiteY0" fmla="*/ 0 h 3417903"/>
              <a:gd name="connsiteX1" fmla="*/ 3391269 w 3391269"/>
              <a:gd name="connsiteY1" fmla="*/ 3417903 h 3417903"/>
              <a:gd name="connsiteX2" fmla="*/ 363984 w 3391269"/>
              <a:gd name="connsiteY2" fmla="*/ 1260629 h 3417903"/>
              <a:gd name="connsiteX3" fmla="*/ 0 w 3391269"/>
              <a:gd name="connsiteY3" fmla="*/ 0 h 34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269" h="3417903">
                <a:moveTo>
                  <a:pt x="0" y="0"/>
                </a:moveTo>
                <a:lnTo>
                  <a:pt x="3391269" y="3417903"/>
                </a:lnTo>
                <a:lnTo>
                  <a:pt x="363984" y="12606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/>
          <p:cNvSpPr/>
          <p:nvPr/>
        </p:nvSpPr>
        <p:spPr>
          <a:xfrm>
            <a:off x="1775534" y="1402672"/>
            <a:ext cx="5939161" cy="1802167"/>
          </a:xfrm>
          <a:custGeom>
            <a:avLst/>
            <a:gdLst>
              <a:gd name="connsiteX0" fmla="*/ 5939161 w 5939161"/>
              <a:gd name="connsiteY0" fmla="*/ 461639 h 1802167"/>
              <a:gd name="connsiteX1" fmla="*/ 2876365 w 5939161"/>
              <a:gd name="connsiteY1" fmla="*/ 0 h 1802167"/>
              <a:gd name="connsiteX2" fmla="*/ 0 w 5939161"/>
              <a:gd name="connsiteY2" fmla="*/ 1802167 h 1802167"/>
              <a:gd name="connsiteX3" fmla="*/ 5939161 w 5939161"/>
              <a:gd name="connsiteY3" fmla="*/ 461639 h 180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9161" h="1802167">
                <a:moveTo>
                  <a:pt x="5939161" y="461639"/>
                </a:moveTo>
                <a:lnTo>
                  <a:pt x="2876365" y="0"/>
                </a:lnTo>
                <a:lnTo>
                  <a:pt x="0" y="1802167"/>
                </a:lnTo>
                <a:lnTo>
                  <a:pt x="5939161" y="461639"/>
                </a:lnTo>
                <a:close/>
              </a:path>
            </a:pathLst>
          </a:custGeom>
          <a:solidFill>
            <a:srgbClr val="FFC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/>
          <p:cNvSpPr/>
          <p:nvPr/>
        </p:nvSpPr>
        <p:spPr>
          <a:xfrm>
            <a:off x="4714043" y="1429305"/>
            <a:ext cx="2956264" cy="1660124"/>
          </a:xfrm>
          <a:custGeom>
            <a:avLst/>
            <a:gdLst>
              <a:gd name="connsiteX0" fmla="*/ 2956264 w 2956264"/>
              <a:gd name="connsiteY0" fmla="*/ 443883 h 1660124"/>
              <a:gd name="connsiteX1" fmla="*/ 0 w 2956264"/>
              <a:gd name="connsiteY1" fmla="*/ 0 h 1660124"/>
              <a:gd name="connsiteX2" fmla="*/ 2707689 w 2956264"/>
              <a:gd name="connsiteY2" fmla="*/ 1660124 h 1660124"/>
              <a:gd name="connsiteX3" fmla="*/ 2956264 w 2956264"/>
              <a:gd name="connsiteY3" fmla="*/ 443883 h 166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264" h="1660124">
                <a:moveTo>
                  <a:pt x="2956264" y="443883"/>
                </a:moveTo>
                <a:lnTo>
                  <a:pt x="0" y="0"/>
                </a:lnTo>
                <a:lnTo>
                  <a:pt x="2707689" y="1660124"/>
                </a:lnTo>
                <a:lnTo>
                  <a:pt x="2956264" y="443883"/>
                </a:lnTo>
                <a:close/>
              </a:path>
            </a:pathLst>
          </a:custGeom>
          <a:solidFill>
            <a:srgbClr val="FFC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/>
          <p:cNvSpPr/>
          <p:nvPr/>
        </p:nvSpPr>
        <p:spPr>
          <a:xfrm>
            <a:off x="4829452" y="1864311"/>
            <a:ext cx="2876365" cy="3462291"/>
          </a:xfrm>
          <a:custGeom>
            <a:avLst/>
            <a:gdLst>
              <a:gd name="connsiteX0" fmla="*/ 2876365 w 2876365"/>
              <a:gd name="connsiteY0" fmla="*/ 0 h 3462291"/>
              <a:gd name="connsiteX1" fmla="*/ 2601158 w 2876365"/>
              <a:gd name="connsiteY1" fmla="*/ 1207363 h 3462291"/>
              <a:gd name="connsiteX2" fmla="*/ 0 w 2876365"/>
              <a:gd name="connsiteY2" fmla="*/ 3462291 h 3462291"/>
              <a:gd name="connsiteX3" fmla="*/ 2876365 w 2876365"/>
              <a:gd name="connsiteY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365" h="3462291">
                <a:moveTo>
                  <a:pt x="2876365" y="0"/>
                </a:moveTo>
                <a:lnTo>
                  <a:pt x="2601158" y="1207363"/>
                </a:lnTo>
                <a:lnTo>
                  <a:pt x="0" y="3462291"/>
                </a:lnTo>
                <a:lnTo>
                  <a:pt x="2876365" y="0"/>
                </a:lnTo>
                <a:close/>
              </a:path>
            </a:pathLst>
          </a:custGeom>
          <a:solidFill>
            <a:srgbClr val="FFC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: Form 27"/>
          <p:cNvSpPr/>
          <p:nvPr/>
        </p:nvSpPr>
        <p:spPr>
          <a:xfrm>
            <a:off x="1828800" y="1873188"/>
            <a:ext cx="5841507" cy="3471169"/>
          </a:xfrm>
          <a:custGeom>
            <a:avLst/>
            <a:gdLst>
              <a:gd name="connsiteX0" fmla="*/ 5841507 w 5841507"/>
              <a:gd name="connsiteY0" fmla="*/ 0 h 3471169"/>
              <a:gd name="connsiteX1" fmla="*/ 2982897 w 5841507"/>
              <a:gd name="connsiteY1" fmla="*/ 3471169 h 3471169"/>
              <a:gd name="connsiteX2" fmla="*/ 0 w 5841507"/>
              <a:gd name="connsiteY2" fmla="*/ 1322773 h 3471169"/>
              <a:gd name="connsiteX3" fmla="*/ 5841507 w 5841507"/>
              <a:gd name="connsiteY3" fmla="*/ 0 h 347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1507" h="3471169">
                <a:moveTo>
                  <a:pt x="5841507" y="0"/>
                </a:moveTo>
                <a:lnTo>
                  <a:pt x="2982897" y="3471169"/>
                </a:lnTo>
                <a:lnTo>
                  <a:pt x="0" y="1322773"/>
                </a:lnTo>
                <a:lnTo>
                  <a:pt x="5841507" y="0"/>
                </a:lnTo>
                <a:close/>
              </a:path>
            </a:pathLst>
          </a:custGeom>
          <a:solidFill>
            <a:srgbClr val="FFC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22925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_Leere Präsentation">
  <a:themeElements>
    <a:clrScheme name="3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1065</Words>
  <Application>Microsoft Office PowerPoint</Application>
  <PresentationFormat>Bildschirmpräsentation (4:3)</PresentationFormat>
  <Paragraphs>219</Paragraphs>
  <Slides>35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7" baseType="lpstr">
      <vt:lpstr>Akkurat Light Office</vt:lpstr>
      <vt:lpstr>Arial</vt:lpstr>
      <vt:lpstr>Arial Narrow</vt:lpstr>
      <vt:lpstr>Cambria Math</vt:lpstr>
      <vt:lpstr>Times New Roman</vt:lpstr>
      <vt:lpstr>Wingdings</vt:lpstr>
      <vt:lpstr>ヒラギノ角ゴ Pro W3</vt:lpstr>
      <vt:lpstr>3_Leere Präsentation</vt:lpstr>
      <vt:lpstr>4_Leere Präsentation</vt:lpstr>
      <vt:lpstr>2_Leere Präsentation</vt:lpstr>
      <vt:lpstr>5_Leere Präsentation</vt:lpstr>
      <vt:lpstr>Bild</vt:lpstr>
      <vt:lpstr>PowerPoint-Präsentation</vt:lpstr>
      <vt:lpstr>Task since last meeting</vt:lpstr>
      <vt:lpstr>Topics of Research </vt:lpstr>
      <vt:lpstr>Agenda</vt:lpstr>
      <vt:lpstr>Theory of Triangulation</vt:lpstr>
      <vt:lpstr>Active vs. Passive Triangulation</vt:lpstr>
      <vt:lpstr>Active vs. Passive Triangulation</vt:lpstr>
      <vt:lpstr>Compare</vt:lpstr>
      <vt:lpstr>Implementation in the Plant</vt:lpstr>
      <vt:lpstr>PowerPoint-Präsentation</vt:lpstr>
      <vt:lpstr>Theoretical Background</vt:lpstr>
      <vt:lpstr>Markov Localization</vt:lpstr>
      <vt:lpstr>Markov Localization</vt:lpstr>
      <vt:lpstr>Experimental Setup</vt:lpstr>
      <vt:lpstr>Alternative</vt:lpstr>
      <vt:lpstr>Implementation</vt:lpstr>
      <vt:lpstr>Overview</vt:lpstr>
      <vt:lpstr>References</vt:lpstr>
      <vt:lpstr>PowerPoint-Präsentation</vt:lpstr>
      <vt:lpstr>Theoretical Background</vt:lpstr>
      <vt:lpstr>Theoretical Background</vt:lpstr>
      <vt:lpstr>Implementation in our project</vt:lpstr>
      <vt:lpstr>Quantities</vt:lpstr>
      <vt:lpstr>Summary</vt:lpstr>
      <vt:lpstr>Map-Based Localization</vt:lpstr>
      <vt:lpstr>Types of Maps</vt:lpstr>
      <vt:lpstr>SLAM</vt:lpstr>
      <vt:lpstr>SLAM</vt:lpstr>
      <vt:lpstr>Adaptive Monte Carlo Localization</vt:lpstr>
      <vt:lpstr>Orientation Correction</vt:lpstr>
      <vt:lpstr>Global Planner</vt:lpstr>
      <vt:lpstr>Local Planner</vt:lpstr>
      <vt:lpstr>HC-SR04 Ultrasonic Sensor</vt:lpstr>
      <vt:lpstr>Pros and cons</vt:lpstr>
      <vt:lpstr>Example</vt:lpstr>
    </vt:vector>
  </TitlesOfParts>
  <Company>Universität Dortmund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engell</dc:creator>
  <cp:lastModifiedBy>ROTTSTEGGE Stefan</cp:lastModifiedBy>
  <cp:revision>176</cp:revision>
  <dcterms:created xsi:type="dcterms:W3CDTF">2001-05-16T08:02:00Z</dcterms:created>
  <dcterms:modified xsi:type="dcterms:W3CDTF">2018-04-16T19:45:14Z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